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69"/>
  </p:notesMasterIdLst>
  <p:sldIdLst>
    <p:sldId id="487" r:id="rId2"/>
    <p:sldId id="399" r:id="rId3"/>
    <p:sldId id="400" r:id="rId4"/>
    <p:sldId id="401" r:id="rId5"/>
    <p:sldId id="402" r:id="rId6"/>
    <p:sldId id="403" r:id="rId7"/>
    <p:sldId id="424" r:id="rId8"/>
    <p:sldId id="404" r:id="rId9"/>
    <p:sldId id="405" r:id="rId10"/>
    <p:sldId id="406" r:id="rId11"/>
    <p:sldId id="407" r:id="rId12"/>
    <p:sldId id="452" r:id="rId13"/>
    <p:sldId id="425" r:id="rId14"/>
    <p:sldId id="426" r:id="rId15"/>
    <p:sldId id="408" r:id="rId16"/>
    <p:sldId id="464" r:id="rId17"/>
    <p:sldId id="415" r:id="rId18"/>
    <p:sldId id="478" r:id="rId19"/>
    <p:sldId id="409" r:id="rId20"/>
    <p:sldId id="411" r:id="rId21"/>
    <p:sldId id="410" r:id="rId22"/>
    <p:sldId id="494" r:id="rId23"/>
    <p:sldId id="465" r:id="rId24"/>
    <p:sldId id="466" r:id="rId25"/>
    <p:sldId id="427" r:id="rId26"/>
    <p:sldId id="474" r:id="rId27"/>
    <p:sldId id="475" r:id="rId28"/>
    <p:sldId id="453" r:id="rId29"/>
    <p:sldId id="454" r:id="rId30"/>
    <p:sldId id="489" r:id="rId31"/>
    <p:sldId id="490" r:id="rId32"/>
    <p:sldId id="455" r:id="rId33"/>
    <p:sldId id="491" r:id="rId34"/>
    <p:sldId id="492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76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68" r:id="rId59"/>
    <p:sldId id="469" r:id="rId60"/>
    <p:sldId id="470" r:id="rId61"/>
    <p:sldId id="471" r:id="rId62"/>
    <p:sldId id="472" r:id="rId63"/>
    <p:sldId id="444" r:id="rId64"/>
    <p:sldId id="446" r:id="rId65"/>
    <p:sldId id="445" r:id="rId66"/>
    <p:sldId id="447" r:id="rId67"/>
    <p:sldId id="449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4"/>
    <p:restoredTop sz="82700"/>
  </p:normalViewPr>
  <p:slideViewPr>
    <p:cSldViewPr>
      <p:cViewPr varScale="1">
        <p:scale>
          <a:sx n="174" d="100"/>
          <a:sy n="174" d="100"/>
        </p:scale>
        <p:origin x="177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3" y="14509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3.xml"/><Relationship Id="rId2" Type="http://schemas.openxmlformats.org/officeDocument/2006/relationships/slide" Target="slides/slide19.xml"/><Relationship Id="rId1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A6B91A-93EE-4245-9AFC-D5667D51BB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DDEB-7664-1442-BEEF-9540716C0F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70E758-2065-8143-89CB-FCFE84986073}" type="datetimeFigureOut">
              <a:rPr lang="en-US" altLang="en-US"/>
              <a:pPr>
                <a:defRPr/>
              </a:pPr>
              <a:t>2/11/23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F524FFB-6AA3-E244-8405-B42D15AC8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1BDE00-7048-F04C-88D1-4CDCF14B1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19C37-84AC-A64B-B394-6F20D1931B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B999A-4EC3-D548-833C-36BFBA8E9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576FBA71-3B16-E148-8864-4F8D5CC2919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0F1AF39B-7F2C-F34D-ABD5-9386AE42F4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6C06F680-2BB3-0044-9B0D-4597FC339FA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09E20B83-6248-C348-85FE-82962981C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C3912F1-5D0C-7544-A1E3-BEE67F2EEDE5}" type="slidenum">
              <a:rPr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C5776F56-656B-D14A-B4AA-93863FD0A4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BCEC7A02-8E5A-F94E-A8CA-337DFB86121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F89D6287-6091-8C4F-BDBA-9459E189E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ECDFCA4-266A-994A-92C2-DC103FF5B5CB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5EE8A2BE-8597-9848-99A2-888FA41CF4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D070BC1C-50CD-264F-8909-8D2E2A5B336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406250AB-7DAB-0342-9F7E-86B174F4A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FD60F1-584E-E44A-B5A1-6E0AD3BE1B43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FF24CCB8-6FFC-7447-997E-50D25C6107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2A0AF38-D8D2-294B-B599-15E6780DBED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4A71CA4-2BD3-A849-9A42-275581554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2CC0874B-662C-7148-BBB9-0C48CDB2E2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4324350"/>
            <a:ext cx="5048250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How many 2</a:t>
            </a:r>
            <a:r>
              <a:rPr lang="en-US" altLang="en-US" baseline="30000">
                <a:ea typeface="ＭＳ Ｐゴシック" panose="020B0600070205080204" pitchFamily="34" charset="-128"/>
              </a:rPr>
              <a:t>nd</a:t>
            </a:r>
            <a:r>
              <a:rPr lang="en-US" altLang="en-US">
                <a:ea typeface="ＭＳ Ｐゴシック" panose="020B0600070205080204" pitchFamily="34" charset="-128"/>
              </a:rPr>
              <a:t> derivative filters are there?  There are four 2</a:t>
            </a:r>
            <a:r>
              <a:rPr lang="en-US" altLang="en-US" baseline="30000">
                <a:ea typeface="ＭＳ Ｐゴシック" panose="020B0600070205080204" pitchFamily="34" charset="-128"/>
              </a:rPr>
              <a:t>nd</a:t>
            </a:r>
            <a:r>
              <a:rPr lang="en-US" altLang="en-US">
                <a:ea typeface="ＭＳ Ｐゴシック" panose="020B0600070205080204" pitchFamily="34" charset="-128"/>
              </a:rPr>
              <a:t> partial derivative filters.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In practice, it’s handy to define a single 2</a:t>
            </a:r>
            <a:r>
              <a:rPr lang="en-US" altLang="en-US" baseline="30000">
                <a:ea typeface="ＭＳ Ｐゴシック" panose="020B0600070205080204" pitchFamily="34" charset="-128"/>
              </a:rPr>
              <a:t>nd</a:t>
            </a:r>
            <a:r>
              <a:rPr lang="en-US" altLang="en-US">
                <a:ea typeface="ＭＳ Ｐゴシック" panose="020B0600070205080204" pitchFamily="34" charset="-128"/>
              </a:rPr>
              <a:t> derivative filter—the Laplacian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0F2CD1F-5AF1-7C45-A92A-B3BB2DA7E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6E43238-2D79-524A-872E-806C42026494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C95E656-9F36-0741-B3E4-DC62AB4528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39825" y="682625"/>
            <a:ext cx="4552950" cy="34147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DAA4E05C-E8C9-A94B-AC76-EF6DAF524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0588" y="4324350"/>
            <a:ext cx="5048250" cy="417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>
            <a:extLst>
              <a:ext uri="{FF2B5EF4-FFF2-40B4-BE49-F238E27FC236}">
                <a16:creationId xmlns:a16="http://schemas.microsoft.com/office/drawing/2014/main" id="{72A9D293-0501-6244-949F-0129E25114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B05348B1-F207-594D-9F8C-620C277557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CEC75D3E-3756-0D4F-9730-3E26260C8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D594CF-60F7-BE4C-873E-1C75ED5C4E1B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A92D8D66-261E-AD4B-9DFE-38669469C5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CC2EE907-A05A-EC4B-81F8-1784FBC89C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109BAB3A-03B8-6042-A26F-F5C20C9E0D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B29881-D58F-384A-AA07-D67D15799FA5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A70C1A4D-9AA1-134E-A0A8-F5C0BCCA9D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30C485DC-D6DF-5245-ADBF-4416D6F692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C54C72F3-6F67-6348-AC07-486C802C7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3D071A4-8EF8-B84C-92FB-0A77B244826A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1DD5493A-5BFB-3047-AF4E-C92CE48B93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2431F2C-971B-AE4C-87CE-7D4DD8A263BD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C33C900C-A565-EF4E-BD72-9035B02698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CE1CFA1B-DB5C-C14D-A1F4-7AA67A3CD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93F986E2-DB0D-4044-9B20-A61407B537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435DC2-545D-D540-AC5D-3C1E4131A52D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671D81AB-9987-CB48-9A64-18E27380C7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7D44346-216F-EF47-8CF0-C9177E44D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What’s wrong with these results?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27EC5896-1557-B74B-B071-36598F680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8AD8BCB-8F13-E345-BE91-52176EACF491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D1AA9523-6C85-274E-AECD-8CB5659D6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98550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E480AE99-0E6F-6243-9435-95A62A1B4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81" tIns="44941" rIns="89881" bIns="44941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Better at salt’n’pepper noise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Not convolution: try a region with 1’s and a 2, and then 1’s and a 3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C748F0F1-F1D1-1048-9551-8DE5674F50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4873B66D-8D10-3F40-9BF4-DBE8D7FE64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3D7D5FA7-F924-D249-9B8C-3D133473A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AC95BE-EE84-C649-B051-E205B8FCC40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7D48CEAE-2F84-0D4B-B101-214BE609EF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E2426E4-3DB7-4B4C-A5D5-237C2669DD9A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76782E2E-453F-C844-857F-DD8261D8AA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ADE4D42-0951-A842-81FA-ADAA1CE62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5E41A70C-293A-5E43-9A6B-B89120F4BE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AA95A39-B655-3044-9B9A-D8C4BC94F833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C8362765-3B3A-8741-9AEE-51A90D64AB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F8E1AD9-5ED8-4548-BD6C-410546825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>
            <a:extLst>
              <a:ext uri="{FF2B5EF4-FFF2-40B4-BE49-F238E27FC236}">
                <a16:creationId xmlns:a16="http://schemas.microsoft.com/office/drawing/2014/main" id="{AD32B03F-A50F-644D-9F13-68D8D8E9AA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7BA7F9-370A-0943-ADE6-456D902998E3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EA8B688-6656-844D-9927-D74A478750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83833844-C37F-5347-B68B-8EB101BCD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>
            <a:extLst>
              <a:ext uri="{FF2B5EF4-FFF2-40B4-BE49-F238E27FC236}">
                <a16:creationId xmlns:a16="http://schemas.microsoft.com/office/drawing/2014/main" id="{AB073B4A-FCD4-7A40-B4D9-6DD4475C2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472300-FE75-3E4C-A8AE-2E95E8133E71}" type="slidenum">
              <a:rPr lang="en-US" altLang="en-US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B9619AA7-0D9D-8648-A68B-F7A7163496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3244B3A-3244-7648-B42A-B2255564A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E5FB7D54-4E1A-F042-B273-DCEDB30B3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0D359C-85DA-A845-BE80-6642FC94E325}" type="slidenum">
              <a:rPr lang="en-US" altLang="en-US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DC5A5846-AAD9-1341-ABAD-FFCA77502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92CEEFA-6238-894E-A10B-3866987A37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689796D6-BE1D-0941-B149-0B6C93BBBC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DB645B-4FDF-E542-8BDF-BFCBB36A44E3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45C8CB99-2ACD-EC46-8E0A-BD07463127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4400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DF9F038D-72B7-4C4F-AA4F-22A7882D3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E2C48EA4-C518-7F4F-B4A5-CEEA31F5FC7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D1ECA17D-8B91-9942-9B70-5F9CBE70E7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Problem: response is stronger for higher intensity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73BBA227-0B05-DC49-ACA9-8A1F44BB4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418052E-11DC-D644-B55F-AF498A5B5B4D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17754A6D-7F6E-DF4F-B76A-815AEC6798C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2FDAFCCF-4834-4F43-AB9C-4E68C12ECE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Likes bright pixels where filters are above average, dark pixels where filters are below average. Problems: response is sensitive to gain/contrast, pixels in filter that are near the mean have little effect, does not require pixel values in image to be near or proportional to values in filter.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EB924656-E082-3246-AAB1-31C35A1843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0C38D8B-A52D-6046-A370-BF44BB8B04F1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027342D3-CD16-3E4A-B072-ED1F682163D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9439B1DF-C567-5C44-9E14-F89A9B092F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Problem: SSD sensitive to average intensity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4D03591E-6FD8-154D-A3B9-E5EE8BC2D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888119-A03E-B94C-9B4D-AC6A9DEA366C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>
            <a:extLst>
              <a:ext uri="{FF2B5EF4-FFF2-40B4-BE49-F238E27FC236}">
                <a16:creationId xmlns:a16="http://schemas.microsoft.com/office/drawing/2014/main" id="{A43983FB-3FF9-964F-96E4-C7ADDEE1B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8" name="Notes Placeholder 2">
            <a:extLst>
              <a:ext uri="{FF2B5EF4-FFF2-40B4-BE49-F238E27FC236}">
                <a16:creationId xmlns:a16="http://schemas.microsoft.com/office/drawing/2014/main" id="{9BB94021-2BE2-0845-9593-4B6B79916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1619" name="Slide Number Placeholder 3">
            <a:extLst>
              <a:ext uri="{FF2B5EF4-FFF2-40B4-BE49-F238E27FC236}">
                <a16:creationId xmlns:a16="http://schemas.microsoft.com/office/drawing/2014/main" id="{AAB93A76-7E70-8D4F-B875-D12BB9769A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FFC362-A982-1F49-849F-303A53C1303A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482564DF-30E3-CB48-B77C-99F030433D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FF6A6DC5-E3CE-E247-953F-5E91D71C70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Problem: SSD sensitive to average intensity</a:t>
            </a: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07FF6EC-2652-A547-AFC8-8801C7B68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337DC65-7D3F-7248-B97B-2616376AF4A0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8508E415-124C-E841-9148-88BD9FBB98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202D9308-EC0D-F74A-BAC9-59389B9078A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Invariant to mean and scale of intensity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FE6E8397-F871-944A-83D9-A35B98CC2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3835EEB-2A23-A646-91AF-091A78AB36C1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3E8AF19C-3E9F-254E-B2ED-F1E26DA7A3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BD16D3EF-B37C-B84D-9072-0AD738A5CB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491EC953-F842-4142-A17D-CCFAEC241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9EF6B45-78EF-6F4D-BBF9-40EFCCCC5BE8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5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20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01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ED72B-4FE1-7D4A-B137-38CE3572E5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08741-AEE1-6847-BDB9-BFEEED0EBA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48B8A-BD93-2849-8CAE-DC477E9CC2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CE2E173E-D471-E84C-8819-6CB93909A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60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775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08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37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907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66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767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423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5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639831D-8297-3F41-8C5F-06AA6E0CE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09D205-DEF0-9643-BAB9-D017FE7C53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2.xml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tags" Target="../tags/tag2.xml"/><Relationship Id="rId16" Type="http://schemas.openxmlformats.org/officeDocument/2006/relationships/image" Target="../media/image28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5.xml"/><Relationship Id="rId15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4" Type="http://schemas.openxmlformats.org/officeDocument/2006/relationships/tags" Target="../tags/tag4.xml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vgg/research/texclass/filters.html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works.com/help/images/discrete-cosine-transform.html" TargetMode="Externa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PEG" TargetMode="External"/><Relationship Id="rId2" Type="http://schemas.openxmlformats.org/officeDocument/2006/relationships/hyperlink" Target="http://en.wikipedia.org/wiki/YCbC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8.emf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87.emf"/><Relationship Id="rId10" Type="http://schemas.openxmlformats.org/officeDocument/2006/relationships/image" Target="../media/image90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8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8.emf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87.emf"/><Relationship Id="rId10" Type="http://schemas.openxmlformats.org/officeDocument/2006/relationships/image" Target="../media/image90.pn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8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8.emf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87.emf"/><Relationship Id="rId10" Type="http://schemas.openxmlformats.org/officeDocument/2006/relationships/image" Target="../media/image90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8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3">
            <a:extLst>
              <a:ext uri="{FF2B5EF4-FFF2-40B4-BE49-F238E27FC236}">
                <a16:creationId xmlns:a16="http://schemas.microsoft.com/office/drawing/2014/main" id="{A68DB634-2313-B241-B111-EA00449A983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>
                <a:ea typeface="ＭＳ Ｐゴシック" panose="020B0600070205080204" pitchFamily="34" charset="-128"/>
              </a:rPr>
              <a:t>CSE 185 </a:t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Introduction to Computer Vision</a:t>
            </a:r>
          </a:p>
        </p:txBody>
      </p:sp>
      <p:sp>
        <p:nvSpPr>
          <p:cNvPr id="4098" name="Subtitle 4">
            <a:extLst>
              <a:ext uri="{FF2B5EF4-FFF2-40B4-BE49-F238E27FC236}">
                <a16:creationId xmlns:a16="http://schemas.microsoft.com/office/drawing/2014/main" id="{31C8F0C4-83FC-9A4D-95D5-8F67FF285C1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Image Filtering:</a:t>
            </a:r>
          </a:p>
          <a:p>
            <a:pPr eaLnBrk="1" hangingPunct="1"/>
            <a:r>
              <a:rPr lang="en-US" altLang="en-US" sz="2400">
                <a:ea typeface="ＭＳ Ｐゴシック" panose="020B0600070205080204" pitchFamily="34" charset="-128"/>
              </a:rPr>
              <a:t>Templates, Image Pyramids, and Filter Banks</a:t>
            </a:r>
            <a:endParaRPr lang="en-US" altLang="en-US" sz="36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68FA0286-907A-4742-8A10-4CFBA3A4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itle 1">
            <a:extLst>
              <a:ext uri="{FF2B5EF4-FFF2-40B4-BE49-F238E27FC236}">
                <a16:creationId xmlns:a16="http://schemas.microsoft.com/office/drawing/2014/main" id="{8840A06F-1E07-3A4D-B8EC-365FA3E77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9ACA6BC7-64FE-AB41-A72F-A2DEA98041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153400" cy="17526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Method 3: Normalized cross-correlation</a:t>
            </a:r>
          </a:p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2772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488CE3C7-6692-914D-83BB-6ED40EBB6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7">
            <a:extLst>
              <a:ext uri="{FF2B5EF4-FFF2-40B4-BE49-F238E27FC236}">
                <a16:creationId xmlns:a16="http://schemas.microsoft.com/office/drawing/2014/main" id="{0CA29718-5738-5149-B1CC-24F48BA46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32774" name="TextBox 8">
            <a:extLst>
              <a:ext uri="{FF2B5EF4-FFF2-40B4-BE49-F238E27FC236}">
                <a16:creationId xmlns:a16="http://schemas.microsoft.com/office/drawing/2014/main" id="{BB198D61-5705-1C45-9228-BBAD29035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411913"/>
            <a:ext cx="2774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Normalized X-Correlation</a:t>
            </a:r>
          </a:p>
        </p:txBody>
      </p:sp>
      <p:sp>
        <p:nvSpPr>
          <p:cNvPr id="32775" name="TextBox 9">
            <a:extLst>
              <a:ext uri="{FF2B5EF4-FFF2-40B4-BE49-F238E27FC236}">
                <a16:creationId xmlns:a16="http://schemas.microsoft.com/office/drawing/2014/main" id="{8290381F-BC1F-7D4C-AEA5-9957C9E7F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6354763"/>
            <a:ext cx="2171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Thresholded Image</a:t>
            </a:r>
          </a:p>
        </p:txBody>
      </p:sp>
      <p:pic>
        <p:nvPicPr>
          <p:cNvPr id="32776" name="Picture 2" descr="C:\Documents and Settings\Derek Hoiem\My Documents\Classes\Spring10 - Computer Vision\figs\eyedet_normxcorr.png">
            <a:extLst>
              <a:ext uri="{FF2B5EF4-FFF2-40B4-BE49-F238E27FC236}">
                <a16:creationId xmlns:a16="http://schemas.microsoft.com/office/drawing/2014/main" id="{54033C0A-6E82-2E4C-99F1-FBE48595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2909888"/>
            <a:ext cx="2776538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3" descr="C:\Documents and Settings\Derek Hoiem\My Documents\Classes\Spring10 - Computer Vision\figs\eyedet_normxcorr_thresh.png">
            <a:extLst>
              <a:ext uri="{FF2B5EF4-FFF2-40B4-BE49-F238E27FC236}">
                <a16:creationId xmlns:a16="http://schemas.microsoft.com/office/drawing/2014/main" id="{A70E65C7-9792-D140-8DA0-2B9136A3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95600"/>
            <a:ext cx="2778125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0F4C7A-2E3E-D540-80ED-A43ED6C9FC82}"/>
              </a:ext>
            </a:extLst>
          </p:cNvPr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5F588E-BE23-5F41-9384-B64190C000EF}"/>
              </a:ext>
            </a:extLst>
          </p:cNvPr>
          <p:cNvCxnSpPr/>
          <p:nvPr/>
        </p:nvCxnSpPr>
        <p:spPr>
          <a:xfrm rot="16200000" flipH="1">
            <a:off x="7283450" y="39624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0" name="TextBox 12">
            <a:extLst>
              <a:ext uri="{FF2B5EF4-FFF2-40B4-BE49-F238E27FC236}">
                <a16:creationId xmlns:a16="http://schemas.microsoft.com/office/drawing/2014/main" id="{425334F9-B1E1-4A45-917D-7458130D5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True detections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EE5F447-3BF9-AB42-BCD8-7CED452FA1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4782361A-CE20-954E-BA64-E75A9C04EE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153400" cy="17526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Method 3: Normalized cross-correlation</a:t>
            </a:r>
          </a:p>
          <a:p>
            <a:pPr eaLnBrk="1" hangingPunct="1">
              <a:buFontTx/>
              <a:buNone/>
            </a:pPr>
            <a:endParaRPr lang="en-US" altLang="en-US" sz="28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en-US" sz="24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4819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9E5E89F9-2092-9E4F-906E-7590CE87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7">
            <a:extLst>
              <a:ext uri="{FF2B5EF4-FFF2-40B4-BE49-F238E27FC236}">
                <a16:creationId xmlns:a16="http://schemas.microsoft.com/office/drawing/2014/main" id="{685B3636-7FAE-E64D-84A8-43DBEB385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34821" name="TextBox 8">
            <a:extLst>
              <a:ext uri="{FF2B5EF4-FFF2-40B4-BE49-F238E27FC236}">
                <a16:creationId xmlns:a16="http://schemas.microsoft.com/office/drawing/2014/main" id="{270521B4-D5D5-B146-9DCD-B53B62965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411913"/>
            <a:ext cx="2774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Normalized X-Correlation</a:t>
            </a:r>
          </a:p>
        </p:txBody>
      </p:sp>
      <p:sp>
        <p:nvSpPr>
          <p:cNvPr id="34822" name="TextBox 9">
            <a:extLst>
              <a:ext uri="{FF2B5EF4-FFF2-40B4-BE49-F238E27FC236}">
                <a16:creationId xmlns:a16="http://schemas.microsoft.com/office/drawing/2014/main" id="{FC16C3FF-F287-6349-8DCE-0B0920E70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100" y="6354763"/>
            <a:ext cx="2171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Thresholded Image</a:t>
            </a:r>
          </a:p>
        </p:txBody>
      </p:sp>
      <p:pic>
        <p:nvPicPr>
          <p:cNvPr id="34823" name="Picture 3" descr="C:\Documents and Settings\Derek Hoiem\My Documents\Classes\Spring10 - Computer Vision\figs\eyedet_normxcorr_thresh.png">
            <a:extLst>
              <a:ext uri="{FF2B5EF4-FFF2-40B4-BE49-F238E27FC236}">
                <a16:creationId xmlns:a16="http://schemas.microsoft.com/office/drawing/2014/main" id="{4FF8BCCE-273A-4D4E-880D-E8077CC7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95600"/>
            <a:ext cx="2778125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B52007-5D55-7642-ACAD-9CA4B56B624E}"/>
              </a:ext>
            </a:extLst>
          </p:cNvPr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9F034C-4CDC-2549-A6BA-6957DDCBF54A}"/>
              </a:ext>
            </a:extLst>
          </p:cNvPr>
          <p:cNvCxnSpPr/>
          <p:nvPr/>
        </p:nvCxnSpPr>
        <p:spPr>
          <a:xfrm rot="16200000" flipH="1">
            <a:off x="7283450" y="39624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12">
            <a:extLst>
              <a:ext uri="{FF2B5EF4-FFF2-40B4-BE49-F238E27FC236}">
                <a16:creationId xmlns:a16="http://schemas.microsoft.com/office/drawing/2014/main" id="{C13C35A4-FC75-A048-89A5-99BAE259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True detections</a:t>
            </a:r>
          </a:p>
        </p:txBody>
      </p:sp>
      <p:pic>
        <p:nvPicPr>
          <p:cNvPr id="34827" name="Picture 3" descr="C:\Users\Hoiem\Documents\Classes\Computational Photography - Fall 2010\lectures\figs\filters\einstein_shades.png">
            <a:extLst>
              <a:ext uri="{FF2B5EF4-FFF2-40B4-BE49-F238E27FC236}">
                <a16:creationId xmlns:a16="http://schemas.microsoft.com/office/drawing/2014/main" id="{D51D1429-8FB2-D34D-AA97-7F6313C8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79725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2" descr="C:\Users\Hoiem\Documents\Classes\Computational Photography - Fall 2010\lectures\figs\filters\einstein_shades_nxc.png">
            <a:extLst>
              <a:ext uri="{FF2B5EF4-FFF2-40B4-BE49-F238E27FC236}">
                <a16:creationId xmlns:a16="http://schemas.microsoft.com/office/drawing/2014/main" id="{BDCF6BBC-7518-5A4D-85E4-3EF23236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2867025"/>
            <a:ext cx="28194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>
            <a:extLst>
              <a:ext uri="{FF2B5EF4-FFF2-40B4-BE49-F238E27FC236}">
                <a16:creationId xmlns:a16="http://schemas.microsoft.com/office/drawing/2014/main" id="{EF02987E-FE4F-9E43-85A0-17E988F83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What is the best method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2684-6EBC-3746-9026-916C2F7480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A: Depends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SSD: faster, sensitive to overall intensity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Normalized cross-correlation: slower, invariant to local average intensity and contrast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But really, neither of these baselines are representative of modern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FC4302DA-069D-1E40-9B16-5AC252CD0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How to find larger or smaller eyes?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65684-D35C-124F-A7AB-22429E536F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	A: Image Pyramid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C784809D-CC2B-3A4E-ADB6-8F3A7EF91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sampling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3BDED5-55D8-1748-A8AF-F0E031E4DA6F}"/>
              </a:ext>
            </a:extLst>
          </p:cNvPr>
          <p:cNvSpPr/>
          <p:nvPr/>
        </p:nvSpPr>
        <p:spPr>
          <a:xfrm>
            <a:off x="3352800" y="2971800"/>
            <a:ext cx="228600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</a:rPr>
              <a:t>Low-Pass Filtered Image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8289E-4376-CA4C-9CF0-7268B7E50544}"/>
              </a:ext>
            </a:extLst>
          </p:cNvPr>
          <p:cNvSpPr/>
          <p:nvPr/>
        </p:nvSpPr>
        <p:spPr>
          <a:xfrm>
            <a:off x="304800" y="2971800"/>
            <a:ext cx="175260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</a:rPr>
              <a:t>Image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782B3A3-A310-1E45-9929-E71891FA6BB0}"/>
              </a:ext>
            </a:extLst>
          </p:cNvPr>
          <p:cNvSpPr/>
          <p:nvPr/>
        </p:nvSpPr>
        <p:spPr>
          <a:xfrm>
            <a:off x="2209800" y="3276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8917" name="TextBox 6">
            <a:extLst>
              <a:ext uri="{FF2B5EF4-FFF2-40B4-BE49-F238E27FC236}">
                <a16:creationId xmlns:a16="http://schemas.microsoft.com/office/drawing/2014/main" id="{59552FD3-C275-7848-A57C-284A514E4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90800"/>
            <a:ext cx="1158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Gaussian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Filter</a:t>
            </a:r>
          </a:p>
        </p:txBody>
      </p:sp>
      <p:sp>
        <p:nvSpPr>
          <p:cNvPr id="38918" name="TextBox 7">
            <a:extLst>
              <a:ext uri="{FF2B5EF4-FFF2-40B4-BE49-F238E27FC236}">
                <a16:creationId xmlns:a16="http://schemas.microsoft.com/office/drawing/2014/main" id="{DC35D1DA-8560-214A-BD5D-8FA868255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906713"/>
            <a:ext cx="96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Sample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AE009A-4320-7942-8C62-1D95C5B40313}"/>
              </a:ext>
            </a:extLst>
          </p:cNvPr>
          <p:cNvSpPr/>
          <p:nvPr/>
        </p:nvSpPr>
        <p:spPr>
          <a:xfrm>
            <a:off x="5791200" y="3276600"/>
            <a:ext cx="990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687886-9C46-1D48-A6FC-E638D9859CC0}"/>
              </a:ext>
            </a:extLst>
          </p:cNvPr>
          <p:cNvSpPr/>
          <p:nvPr/>
        </p:nvSpPr>
        <p:spPr>
          <a:xfrm>
            <a:off x="6858000" y="2971800"/>
            <a:ext cx="182880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rgbClr val="FFFFFF"/>
                </a:solidFill>
              </a:rPr>
              <a:t>Low-Res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2FC0C307-0E72-7249-B041-7EFC81907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Gaussian pyramid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73502FC9-BDD9-744D-9CEB-D47E8A33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22400"/>
            <a:ext cx="56388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Box 3">
            <a:extLst>
              <a:ext uri="{FF2B5EF4-FFF2-40B4-BE49-F238E27FC236}">
                <a16:creationId xmlns:a16="http://schemas.microsoft.com/office/drawing/2014/main" id="{83B5CBD9-1D73-6C43-9140-8AB5975A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1075" y="6488113"/>
            <a:ext cx="1812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t>Source: Forsyth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A00C-2CDF-B94B-83BD-06B5B8B38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Template matching with image pyramids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36B4F2D6-F189-454A-9FC8-EB5D2C1DE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lnSpc>
                <a:spcPct val="90000"/>
              </a:lnSpc>
              <a:buFontTx/>
              <a:buNone/>
            </a:pPr>
            <a:r>
              <a:rPr lang="en-US" altLang="en-US" sz="3000">
                <a:ea typeface="ＭＳ Ｐゴシック" panose="020B0600070205080204" pitchFamily="34" charset="-128"/>
              </a:rPr>
              <a:t>Input: Image, Template</a:t>
            </a: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r>
              <a:rPr lang="en-US" altLang="en-US" sz="3000">
                <a:ea typeface="ＭＳ Ｐゴシック" panose="020B0600070205080204" pitchFamily="34" charset="-128"/>
              </a:rPr>
              <a:t>Match template at current scale</a:t>
            </a: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endParaRPr lang="en-US" altLang="en-US" sz="300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r>
              <a:rPr lang="en-US" altLang="en-US" sz="3000">
                <a:ea typeface="ＭＳ Ｐゴシック" panose="020B0600070205080204" pitchFamily="34" charset="-128"/>
              </a:rPr>
              <a:t>Downsample image</a:t>
            </a: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endParaRPr lang="en-US" altLang="en-US" sz="300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r>
              <a:rPr lang="en-US" altLang="en-US" sz="3000">
                <a:ea typeface="ＭＳ Ｐゴシック" panose="020B0600070205080204" pitchFamily="34" charset="-128"/>
              </a:rPr>
              <a:t>Repeat 1-2 until image is very small</a:t>
            </a: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endParaRPr lang="en-US" altLang="en-US" sz="300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lnSpc>
                <a:spcPct val="90000"/>
              </a:lnSpc>
              <a:buFont typeface="CosmosBQ-Light" pitchFamily="50" charset="0"/>
              <a:buAutoNum type="arabicPeriod"/>
            </a:pPr>
            <a:r>
              <a:rPr lang="en-US" altLang="en-US" sz="3000">
                <a:ea typeface="ＭＳ Ｐゴシック" panose="020B0600070205080204" pitchFamily="34" charset="-128"/>
              </a:rPr>
              <a:t>Take responses above some threshold, perhaps with non-maxima suppression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3">
            <a:extLst>
              <a:ext uri="{FF2B5EF4-FFF2-40B4-BE49-F238E27FC236}">
                <a16:creationId xmlns:a16="http://schemas.microsoft.com/office/drawing/2014/main" id="{74D76B08-492A-BB48-BFF6-35511B7C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3" y="1524000"/>
            <a:ext cx="398938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itle 1">
            <a:extLst>
              <a:ext uri="{FF2B5EF4-FFF2-40B4-BE49-F238E27FC236}">
                <a16:creationId xmlns:a16="http://schemas.microsoft.com/office/drawing/2014/main" id="{D59C5107-261D-EB49-8279-F1017A869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Coarse-to-fine image registration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AD1D-95D8-5E4C-9153-1570D6281B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572000" cy="4648200"/>
          </a:xfrm>
        </p:spPr>
        <p:txBody>
          <a:bodyPr/>
          <a:lstStyle/>
          <a:p>
            <a:pPr marL="514350" indent="-514350" eaLnBrk="1" hangingPunct="1">
              <a:buFont typeface="CosmosBQ-Light" pitchFamily="50" charset="0"/>
              <a:buAutoNum type="arabicPeriod"/>
            </a:pPr>
            <a:r>
              <a:rPr lang="en-US" altLang="en-US" sz="2400">
                <a:ea typeface="ＭＳ Ｐゴシック" panose="020B0600070205080204" pitchFamily="34" charset="-128"/>
              </a:rPr>
              <a:t>Compute Gaussian pyramid</a:t>
            </a:r>
          </a:p>
          <a:p>
            <a:pPr marL="514350" indent="-514350" eaLnBrk="1" hangingPunct="1">
              <a:buFont typeface="CosmosBQ-Light" pitchFamily="50" charset="0"/>
              <a:buAutoNum type="arabicPeriod"/>
            </a:pPr>
            <a:r>
              <a:rPr lang="en-US" altLang="en-US" sz="2400">
                <a:ea typeface="ＭＳ Ｐゴシック" panose="020B0600070205080204" pitchFamily="34" charset="-128"/>
              </a:rPr>
              <a:t>Align with coarse pyramid</a:t>
            </a:r>
          </a:p>
          <a:p>
            <a:pPr marL="514350" indent="-514350" eaLnBrk="1" hangingPunct="1">
              <a:buFont typeface="CosmosBQ-Light" pitchFamily="50" charset="0"/>
              <a:buAutoNum type="arabicPeriod"/>
            </a:pPr>
            <a:r>
              <a:rPr lang="en-US" altLang="en-US" sz="2400">
                <a:ea typeface="ＭＳ Ｐゴシック" panose="020B0600070205080204" pitchFamily="34" charset="-128"/>
              </a:rPr>
              <a:t>Successively align with finer pyramids</a:t>
            </a:r>
          </a:p>
          <a:p>
            <a:pPr marL="914400" lvl="1" indent="-514350" eaLnBrk="1" hangingPunct="1"/>
            <a:r>
              <a:rPr lang="en-US" altLang="en-US" sz="2000">
                <a:ea typeface="ＭＳ Ｐゴシック" panose="020B0600070205080204" pitchFamily="34" charset="-128"/>
              </a:rPr>
              <a:t>Search smaller range</a:t>
            </a:r>
          </a:p>
          <a:p>
            <a:pPr marL="914400" lvl="1" indent="-514350" eaLnBrk="1" hangingPunct="1"/>
            <a:endParaRPr lang="en-US" altLang="en-US" sz="2000">
              <a:ea typeface="ＭＳ Ｐゴシック" panose="020B0600070205080204" pitchFamily="34" charset="-128"/>
            </a:endParaRPr>
          </a:p>
          <a:p>
            <a:pPr marL="914400" lvl="1" indent="-514350" eaLnBrk="1" hangingPunct="1"/>
            <a:endParaRPr lang="en-US" altLang="en-US" sz="200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Why is this faster?</a:t>
            </a:r>
          </a:p>
          <a:p>
            <a:pPr marL="514350" indent="-514350" eaLnBrk="1" hangingPunct="1">
              <a:buFontTx/>
              <a:buNone/>
            </a:pPr>
            <a:endParaRPr lang="en-US" altLang="en-US" sz="2400">
              <a:ea typeface="ＭＳ Ｐゴシック" panose="020B0600070205080204" pitchFamily="34" charset="-128"/>
            </a:endParaRPr>
          </a:p>
          <a:p>
            <a:pPr marL="514350" indent="-514350" eaLnBrk="1" hangingPunct="1">
              <a:buFontTx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Are we guaranteed to get the same result?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60F3F9E2-F9DC-124D-980F-3CEB54D77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2D edge detection filters</a:t>
            </a:r>
          </a:p>
        </p:txBody>
      </p:sp>
      <p:graphicFrame>
        <p:nvGraphicFramePr>
          <p:cNvPr id="44034" name="Object 3">
            <a:extLst>
              <a:ext uri="{FF2B5EF4-FFF2-40B4-BE49-F238E27FC236}">
                <a16:creationId xmlns:a16="http://schemas.microsoft.com/office/drawing/2014/main" id="{775AB20B-CD3B-514D-B58A-D926028970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366838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8" imgW="5511800" imgH="3873500" progId="MSPhotoEd.3">
                  <p:embed/>
                </p:oleObj>
              </mc:Choice>
              <mc:Fallback>
                <p:oleObj name="Photo Editor Photo" r:id="rId8" imgW="5511800" imgH="3873500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66838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4">
            <a:extLst>
              <a:ext uri="{FF2B5EF4-FFF2-40B4-BE49-F238E27FC236}">
                <a16:creationId xmlns:a16="http://schemas.microsoft.com/office/drawing/2014/main" id="{4FECA3C0-530E-8F47-9EA6-EFC01C36C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259013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10" imgW="8001000" imgH="3505200" progId="MSPhotoEd.3">
                  <p:embed/>
                </p:oleObj>
              </mc:Choice>
              <mc:Fallback>
                <p:oleObj name="Photo Editor Photo" r:id="rId10" imgW="8001000" imgH="350520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259013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6" name="Picture 5" descr="Edittex">
            <a:extLst>
              <a:ext uri="{FF2B5EF4-FFF2-40B4-BE49-F238E27FC236}">
                <a16:creationId xmlns:a16="http://schemas.microsoft.com/office/drawing/2014/main" id="{AC7CED97-EB2B-6445-A1A5-6E6B07502D9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3892550"/>
            <a:ext cx="2747962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C5D87E43-971B-0D44-90B4-AEF151847175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253038"/>
            <a:ext cx="7772400" cy="1223962"/>
            <a:chOff x="432" y="3120"/>
            <a:chExt cx="4896" cy="771"/>
          </a:xfrm>
        </p:grpSpPr>
        <p:sp>
          <p:nvSpPr>
            <p:cNvPr id="44045" name="Rectangle 7">
              <a:extLst>
                <a:ext uri="{FF2B5EF4-FFF2-40B4-BE49-F238E27FC236}">
                  <a16:creationId xmlns:a16="http://schemas.microsoft.com/office/drawing/2014/main" id="{F997F3EC-ABEC-E24B-BE72-D7381BA88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120"/>
              <a:ext cx="4896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800">
                  <a:solidFill>
                    <a:srgbClr val="FFFFFF"/>
                  </a:solidFill>
                  <a:latin typeface="Arial" panose="020B0604020202020204" pitchFamily="34" charset="0"/>
                </a:rPr>
                <a:t>      is the </a:t>
              </a:r>
              <a:r>
                <a:rPr lang="en-US" altLang="en-US" sz="2800" b="1">
                  <a:solidFill>
                    <a:srgbClr val="FFFFFF"/>
                  </a:solidFill>
                  <a:latin typeface="Arial" panose="020B0604020202020204" pitchFamily="34" charset="0"/>
                </a:rPr>
                <a:t>Laplacian</a:t>
              </a:r>
              <a:r>
                <a:rPr lang="en-US" altLang="en-US" sz="2800">
                  <a:solidFill>
                    <a:srgbClr val="FFFFFF"/>
                  </a:solidFill>
                  <a:latin typeface="Arial" panose="020B0604020202020204" pitchFamily="34" charset="0"/>
                </a:rPr>
                <a:t> operator:</a:t>
              </a:r>
            </a:p>
          </p:txBody>
        </p:sp>
        <p:pic>
          <p:nvPicPr>
            <p:cNvPr id="44046" name="Picture 8" descr="Edittex">
              <a:extLst>
                <a:ext uri="{FF2B5EF4-FFF2-40B4-BE49-F238E27FC236}">
                  <a16:creationId xmlns:a16="http://schemas.microsoft.com/office/drawing/2014/main" id="{36BE15C5-B9D0-4040-8401-8A72EA53179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120"/>
              <a:ext cx="27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7" name="Picture 9" descr="Edittex">
              <a:extLst>
                <a:ext uri="{FF2B5EF4-FFF2-40B4-BE49-F238E27FC236}">
                  <a16:creationId xmlns:a16="http://schemas.microsoft.com/office/drawing/2014/main" id="{5A6F7F7B-51CE-1047-83F8-421741C148E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" y="3513"/>
              <a:ext cx="1624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616E27B3-FBA0-614C-8093-B74663AA7604}"/>
              </a:ext>
            </a:extLst>
          </p:cNvPr>
          <p:cNvGrpSpPr>
            <a:grpSpLocks/>
          </p:cNvGrpSpPr>
          <p:nvPr/>
        </p:nvGrpSpPr>
        <p:grpSpPr bwMode="auto">
          <a:xfrm>
            <a:off x="6091238" y="2143125"/>
            <a:ext cx="2824162" cy="3033713"/>
            <a:chOff x="3837" y="1161"/>
            <a:chExt cx="1779" cy="1911"/>
          </a:xfrm>
        </p:grpSpPr>
        <p:graphicFrame>
          <p:nvGraphicFramePr>
            <p:cNvPr id="44042" name="Object 11">
              <a:extLst>
                <a:ext uri="{FF2B5EF4-FFF2-40B4-BE49-F238E27FC236}">
                  <a16:creationId xmlns:a16="http://schemas.microsoft.com/office/drawing/2014/main" id="{3CA201B0-EFCA-CE4F-8B8B-BEDEDF00B1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15" imgW="3467100" imgH="3517900" progId="MSPhotoEd.3">
                    <p:embed/>
                  </p:oleObj>
                </mc:Choice>
                <mc:Fallback>
                  <p:oleObj name="Photo Editor Photo" r:id="rId15" imgW="3467100" imgH="3517900" progId="MSPhotoEd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8" y="1410"/>
                          <a:ext cx="1638" cy="1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4043" name="Picture 12" descr="Edittex">
              <a:extLst>
                <a:ext uri="{FF2B5EF4-FFF2-40B4-BE49-F238E27FC236}">
                  <a16:creationId xmlns:a16="http://schemas.microsoft.com/office/drawing/2014/main" id="{0BFDE174-027F-9440-BE37-8841D737D69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4" name="Text Box 13">
              <a:extLst>
                <a:ext uri="{FF2B5EF4-FFF2-40B4-BE49-F238E27FC236}">
                  <a16:creationId xmlns:a16="http://schemas.microsoft.com/office/drawing/2014/main" id="{AD435F1F-2E06-3141-92CB-059F40078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161"/>
              <a:ext cx="15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FFFFFF"/>
                  </a:solidFill>
                  <a:latin typeface="Arial" panose="020B0604020202020204" pitchFamily="34" charset="0"/>
                </a:rPr>
                <a:t>Laplacian of Gaussian</a:t>
              </a:r>
            </a:p>
          </p:txBody>
        </p:sp>
      </p:grpSp>
      <p:sp>
        <p:nvSpPr>
          <p:cNvPr id="44039" name="Text Box 14">
            <a:extLst>
              <a:ext uri="{FF2B5EF4-FFF2-40B4-BE49-F238E27FC236}">
                <a16:creationId xmlns:a16="http://schemas.microsoft.com/office/drawing/2014/main" id="{765048CB-F691-634D-A62B-A1DB53F7D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3514725"/>
            <a:ext cx="1149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44040" name="Text Box 15">
            <a:extLst>
              <a:ext uri="{FF2B5EF4-FFF2-40B4-BE49-F238E27FC236}">
                <a16:creationId xmlns:a16="http://schemas.microsoft.com/office/drawing/2014/main" id="{7A153230-BA74-9C48-B588-134A8745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4550" y="3514725"/>
            <a:ext cx="2444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derivative of Gaussian</a:t>
            </a:r>
          </a:p>
        </p:txBody>
      </p:sp>
      <p:pic>
        <p:nvPicPr>
          <p:cNvPr id="44041" name="Picture 16" descr="Edittex">
            <a:extLst>
              <a:ext uri="{FF2B5EF4-FFF2-40B4-BE49-F238E27FC236}">
                <a16:creationId xmlns:a16="http://schemas.microsoft.com/office/drawing/2014/main" id="{37E0CB31-F6FF-4F4E-82EF-8AA52320BF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3949700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99879FB4-C642-564E-98A8-3B38DEB05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Laplacian filter</a:t>
            </a:r>
          </a:p>
        </p:txBody>
      </p:sp>
      <p:grpSp>
        <p:nvGrpSpPr>
          <p:cNvPr id="46082" name="Group 30">
            <a:extLst>
              <a:ext uri="{FF2B5EF4-FFF2-40B4-BE49-F238E27FC236}">
                <a16:creationId xmlns:a16="http://schemas.microsoft.com/office/drawing/2014/main" id="{5CAC9A1C-AF5E-124B-81A1-4A2EF5A2335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447800"/>
            <a:ext cx="8839200" cy="4481513"/>
            <a:chOff x="144" y="1161"/>
            <a:chExt cx="5568" cy="2823"/>
          </a:xfrm>
        </p:grpSpPr>
        <p:graphicFrame>
          <p:nvGraphicFramePr>
            <p:cNvPr id="46083" name="Object 3">
              <a:extLst>
                <a:ext uri="{FF2B5EF4-FFF2-40B4-BE49-F238E27FC236}">
                  <a16:creationId xmlns:a16="http://schemas.microsoft.com/office/drawing/2014/main" id="{17789CDD-E039-6A4A-9C27-FB6D6F446D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5" imgW="5511800" imgH="3873500" progId="">
                    <p:embed/>
                  </p:oleObj>
                </mc:Choice>
                <mc:Fallback>
                  <p:oleObj name="Photo Editor Photo" r:id="rId5" imgW="5511800" imgH="387350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4" name="Text Box 6">
              <a:extLst>
                <a:ext uri="{FF2B5EF4-FFF2-40B4-BE49-F238E27FC236}">
                  <a16:creationId xmlns:a16="http://schemas.microsoft.com/office/drawing/2014/main" id="{D2B66E6F-89C2-B44F-8977-46C04FAB28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Gaussian</a:t>
              </a:r>
            </a:p>
          </p:txBody>
        </p:sp>
        <p:grpSp>
          <p:nvGrpSpPr>
            <p:cNvPr id="46085" name="Group 17">
              <a:extLst>
                <a:ext uri="{FF2B5EF4-FFF2-40B4-BE49-F238E27FC236}">
                  <a16:creationId xmlns:a16="http://schemas.microsoft.com/office/drawing/2014/main" id="{AC980029-CF6A-BA43-93E1-0D31A7019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46090" name="Freeform 7">
                <a:extLst>
                  <a:ext uri="{FF2B5EF4-FFF2-40B4-BE49-F238E27FC236}">
                    <a16:creationId xmlns:a16="http://schemas.microsoft.com/office/drawing/2014/main" id="{9014BA4F-2211-1549-A932-93E105369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1" name="Freeform 8">
                <a:extLst>
                  <a:ext uri="{FF2B5EF4-FFF2-40B4-BE49-F238E27FC236}">
                    <a16:creationId xmlns:a16="http://schemas.microsoft.com/office/drawing/2014/main" id="{CD73C50E-9C0D-5D44-A19A-CB2218C5F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2" name="Line 9">
                <a:extLst>
                  <a:ext uri="{FF2B5EF4-FFF2-40B4-BE49-F238E27FC236}">
                    <a16:creationId xmlns:a16="http://schemas.microsoft.com/office/drawing/2014/main" id="{DF52C334-963A-014A-B9A1-27941C634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3" name="Line 10">
                <a:extLst>
                  <a:ext uri="{FF2B5EF4-FFF2-40B4-BE49-F238E27FC236}">
                    <a16:creationId xmlns:a16="http://schemas.microsoft.com/office/drawing/2014/main" id="{567E91A8-A39C-E343-A61A-74979CFB9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4" name="Line 11">
                <a:extLst>
                  <a:ext uri="{FF2B5EF4-FFF2-40B4-BE49-F238E27FC236}">
                    <a16:creationId xmlns:a16="http://schemas.microsoft.com/office/drawing/2014/main" id="{646016CB-3A09-7540-BB72-9B9911F1C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5" name="Freeform 12">
                <a:extLst>
                  <a:ext uri="{FF2B5EF4-FFF2-40B4-BE49-F238E27FC236}">
                    <a16:creationId xmlns:a16="http://schemas.microsoft.com/office/drawing/2014/main" id="{FD89415B-1B5D-4F48-AB3D-B466A6C9D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6" name="Freeform 13">
                <a:extLst>
                  <a:ext uri="{FF2B5EF4-FFF2-40B4-BE49-F238E27FC236}">
                    <a16:creationId xmlns:a16="http://schemas.microsoft.com/office/drawing/2014/main" id="{D2CE590D-A03C-0F46-B379-2D59DE1A7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7" name="Text Box 14">
                <a:extLst>
                  <a:ext uri="{FF2B5EF4-FFF2-40B4-BE49-F238E27FC236}">
                    <a16:creationId xmlns:a16="http://schemas.microsoft.com/office/drawing/2014/main" id="{913C9FD2-EB8B-884B-A3E8-81E21A4C9A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unit impulse</a:t>
                </a:r>
              </a:p>
            </p:txBody>
          </p:sp>
        </p:grpSp>
        <p:pic>
          <p:nvPicPr>
            <p:cNvPr id="46086" name="Picture 15" descr="Edittex">
              <a:extLst>
                <a:ext uri="{FF2B5EF4-FFF2-40B4-BE49-F238E27FC236}">
                  <a16:creationId xmlns:a16="http://schemas.microsoft.com/office/drawing/2014/main" id="{B0839FB9-73E4-464E-ABDD-736DB3F959F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Picture 20" descr="log">
              <a:extLst>
                <a:ext uri="{FF2B5EF4-FFF2-40B4-BE49-F238E27FC236}">
                  <a16:creationId xmlns:a16="http://schemas.microsoft.com/office/drawing/2014/main" id="{C23DF0D6-45D3-DF4A-8248-6477E352C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8" name="Picture 16" descr="Edittex">
              <a:extLst>
                <a:ext uri="{FF2B5EF4-FFF2-40B4-BE49-F238E27FC236}">
                  <a16:creationId xmlns:a16="http://schemas.microsoft.com/office/drawing/2014/main" id="{A3B852D3-DFCF-6D44-92D7-D1BAB141757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89" name="Text Box 5">
              <a:extLst>
                <a:ext uri="{FF2B5EF4-FFF2-40B4-BE49-F238E27FC236}">
                  <a16:creationId xmlns:a16="http://schemas.microsoft.com/office/drawing/2014/main" id="{9D17E8A0-76AD-404D-86F8-6E98243BE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6" y="3753"/>
              <a:ext cx="1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  <a:latin typeface="Arial" panose="020B0604020202020204" pitchFamily="34" charset="0"/>
                </a:rPr>
                <a:t>Laplacian of Gaussian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A29BD796-9AE0-014E-89FA-A8CE7B176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1CC2B751-2F07-1644-8504-1A918B0A8A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Template matching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Image Pyramids</a:t>
            </a:r>
          </a:p>
          <a:p>
            <a:pPr eaLnBrk="1" hangingPunct="1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Filter banks and texture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6665828F-0AF1-814B-8E85-7EB0338EA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Gaussian/Laplacian pyramid</a:t>
            </a:r>
          </a:p>
        </p:txBody>
      </p:sp>
      <p:pic>
        <p:nvPicPr>
          <p:cNvPr id="48130" name="Picture 3">
            <a:extLst>
              <a:ext uri="{FF2B5EF4-FFF2-40B4-BE49-F238E27FC236}">
                <a16:creationId xmlns:a16="http://schemas.microsoft.com/office/drawing/2014/main" id="{DFDAC930-A94F-0449-AF1A-1E10600B5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37556" r="44444" b="21555"/>
          <a:stretch>
            <a:fillRect/>
          </a:stretch>
        </p:blipFill>
        <p:spPr bwMode="auto">
          <a:xfrm>
            <a:off x="609600" y="1524000"/>
            <a:ext cx="78263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03009-55EB-824E-94BB-862E0C784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257800"/>
            <a:ext cx="4343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Arial" panose="020B0604020202020204" pitchFamily="34" charset="0"/>
              </a:rPr>
              <a:t>Can we reconstruct the original from the Laplacian pyramid?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B920FDBE-CDA7-7F42-934E-10E4E91EA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Laplacian pyramid</a:t>
            </a: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60BF08D0-8131-E04D-8F16-FD579DD7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219200"/>
            <a:ext cx="5700713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57884CC9-9F78-6340-A1D6-9B7C691A09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Visual representation</a:t>
            </a:r>
          </a:p>
        </p:txBody>
      </p:sp>
      <p:pic>
        <p:nvPicPr>
          <p:cNvPr id="50178" name="Picture 2" descr="Image result for laplacian pyramid">
            <a:extLst>
              <a:ext uri="{FF2B5EF4-FFF2-40B4-BE49-F238E27FC236}">
                <a16:creationId xmlns:a16="http://schemas.microsoft.com/office/drawing/2014/main" id="{282F57B1-F467-4849-B80C-FDAE1BB8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28800"/>
            <a:ext cx="74866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C08793DF-7A4B-3742-BAA3-B5F313298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9D495-7100-DD47-B2C4-BA384F405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eaLnBrk="1" hangingPunct="1">
              <a:buFont typeface="Arial" charset="0"/>
              <a:buNone/>
              <a:defRPr/>
            </a:pPr>
            <a:r>
              <a:rPr lang="en-US" sz="2400" dirty="0">
                <a:ea typeface="+mn-ea"/>
                <a:cs typeface="+mn-cs"/>
              </a:rPr>
              <a:t>Why do we get different, distance-dependent interpretations of hybrid images?</a:t>
            </a:r>
          </a:p>
        </p:txBody>
      </p:sp>
      <p:pic>
        <p:nvPicPr>
          <p:cNvPr id="51203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7F20E54F-6484-0B46-A43D-2AC9BB09D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81000" y="21336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588791C3-600B-DF4D-AC30-174403D87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079721BD-6B7B-494F-81DE-624C1EE53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12">
            <a:extLst>
              <a:ext uri="{FF2B5EF4-FFF2-40B4-BE49-F238E27FC236}">
                <a16:creationId xmlns:a16="http://schemas.microsoft.com/office/drawing/2014/main" id="{CF501369-D13A-744A-A1CC-0D4BA67D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962400"/>
            <a:ext cx="4127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FFFF"/>
                </a:solidFill>
                <a:latin typeface="Arial" panose="020B0604020202020204" pitchFamily="34" charset="0"/>
              </a:rPr>
              <a:t>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80B923-BF3C-E04F-B45A-000594A1EDE7}"/>
              </a:ext>
            </a:extLst>
          </p:cNvPr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870B41-603B-0944-884F-70A755BF2315}"/>
              </a:ext>
            </a:extLst>
          </p:cNvPr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CE897B55-BE53-FD45-9E89-50020CDD9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Hybrid Image</a:t>
            </a:r>
          </a:p>
        </p:txBody>
      </p:sp>
      <p:pic>
        <p:nvPicPr>
          <p:cNvPr id="52226" name="Picture 2" descr="C:\Users\Hoiem\Documents\Classes\Computational Photography - Fall 2010\projects\hybrid\teaser.jpg">
            <a:extLst>
              <a:ext uri="{FF2B5EF4-FFF2-40B4-BE49-F238E27FC236}">
                <a16:creationId xmlns:a16="http://schemas.microsoft.com/office/drawing/2014/main" id="{D09CD9FA-659B-5946-BACB-71AE83F42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2514600" y="1295400"/>
            <a:ext cx="410845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64CCD43F-4A84-2E42-96AC-791E83BEE2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Hybrid Image in Laplacian pyramid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18AF7C89-8561-0D42-85D5-7785A276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3086" r="32829" b="31296"/>
          <a:stretch>
            <a:fillRect/>
          </a:stretch>
        </p:blipFill>
        <p:spPr bwMode="auto">
          <a:xfrm>
            <a:off x="381000" y="1828800"/>
            <a:ext cx="85947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4">
            <a:extLst>
              <a:ext uri="{FF2B5EF4-FFF2-40B4-BE49-F238E27FC236}">
                <a16:creationId xmlns:a16="http://schemas.microsoft.com/office/drawing/2014/main" id="{2D3F371D-11C5-964F-AE1D-66B23F502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3590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High frequency </a:t>
            </a: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  <a:sym typeface="Wingdings" pitchFamily="2" charset="2"/>
              </a:rPr>
              <a:t> Low frequency</a:t>
            </a: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8BD10C22-D0ED-DA46-A77C-3F8D2EF25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Image representation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07BA78EB-8D49-8E4B-AA98-D5221DB75EB6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800">
              <a:solidFill>
                <a:srgbClr val="FFFFFF"/>
              </a:solidFill>
            </a:endParaRPr>
          </a:p>
          <a:p>
            <a:r>
              <a:rPr lang="en-US" altLang="en-US" sz="2800">
                <a:solidFill>
                  <a:srgbClr val="FFFFFF"/>
                </a:solidFill>
              </a:rPr>
              <a:t>Pixels: great for spatial resolution, poor access to frequency</a:t>
            </a:r>
          </a:p>
          <a:p>
            <a:endParaRPr lang="en-US" altLang="en-US" sz="2800">
              <a:solidFill>
                <a:srgbClr val="FFFFFF"/>
              </a:solidFill>
            </a:endParaRPr>
          </a:p>
          <a:p>
            <a:r>
              <a:rPr lang="en-US" altLang="en-US" sz="2800">
                <a:solidFill>
                  <a:srgbClr val="FFFFFF"/>
                </a:solidFill>
              </a:rPr>
              <a:t>Fourier transform: great for frequency, not for spatial info</a:t>
            </a:r>
          </a:p>
          <a:p>
            <a:endParaRPr lang="en-US" altLang="en-US" sz="2800">
              <a:solidFill>
                <a:srgbClr val="FFFFFF"/>
              </a:solidFill>
            </a:endParaRPr>
          </a:p>
          <a:p>
            <a:r>
              <a:rPr lang="en-US" altLang="en-US" sz="2800">
                <a:solidFill>
                  <a:srgbClr val="FFFFFF"/>
                </a:solidFill>
              </a:rPr>
              <a:t>Pyramids/filter banks: balance between spatial and frequency information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CCB60FFD-FD13-D745-B51F-75529F3BA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Main uses of image pyramids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196E-777D-D944-B3AD-CA157C9E0A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 sz="25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ea typeface="ＭＳ Ｐゴシック" panose="020B0600070205080204" pitchFamily="34" charset="-128"/>
              </a:rPr>
              <a:t>Compression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ea typeface="ＭＳ Ｐゴシック" panose="020B0600070205080204" pitchFamily="34" charset="-128"/>
              </a:rPr>
              <a:t>Object detection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Scale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Features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ea typeface="ＭＳ Ｐゴシック" panose="020B0600070205080204" pitchFamily="34" charset="-128"/>
              </a:rPr>
              <a:t>Detecting stable interest points </a:t>
            </a:r>
          </a:p>
          <a:p>
            <a:pPr eaLnBrk="1" hangingPunct="1">
              <a:lnSpc>
                <a:spcPct val="80000"/>
              </a:lnSpc>
            </a:pPr>
            <a:endParaRPr lang="en-US" altLang="en-US" sz="25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5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ea typeface="ＭＳ Ｐゴシック" panose="020B0600070205080204" pitchFamily="34" charset="-128"/>
              </a:rPr>
              <a:t>Registration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Course-to-fine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C29BF858-1F19-AE41-9414-7964CD417D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Application: Representing texture</a:t>
            </a: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83C45A81-DB08-9D4D-974A-0C7227922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315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>
            <a:extLst>
              <a:ext uri="{FF2B5EF4-FFF2-40B4-BE49-F238E27FC236}">
                <a16:creationId xmlns:a16="http://schemas.microsoft.com/office/drawing/2014/main" id="{C3E499A7-F9E3-184E-A264-9100F8906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6519863"/>
            <a:ext cx="1633537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</a:rPr>
              <a:t>Source: Forsyth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2770AF57-64C5-0D47-994E-CD14586D7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Texture and material</a:t>
            </a:r>
          </a:p>
        </p:txBody>
      </p:sp>
      <p:pic>
        <p:nvPicPr>
          <p:cNvPr id="57346" name="Picture 2">
            <a:extLst>
              <a:ext uri="{FF2B5EF4-FFF2-40B4-BE49-F238E27FC236}">
                <a16:creationId xmlns:a16="http://schemas.microsoft.com/office/drawing/2014/main" id="{2411000D-932B-FD45-81E7-37F347B8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>
            <a:extLst>
              <a:ext uri="{FF2B5EF4-FFF2-40B4-BE49-F238E27FC236}">
                <a16:creationId xmlns:a16="http://schemas.microsoft.com/office/drawing/2014/main" id="{F1D8D0EF-4FCA-FA40-AB8D-36879B4D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716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9B965FCC-FCC2-5E4E-828C-369C1C5D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7160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>
            <a:extLst>
              <a:ext uri="{FF2B5EF4-FFF2-40B4-BE49-F238E27FC236}">
                <a16:creationId xmlns:a16="http://schemas.microsoft.com/office/drawing/2014/main" id="{22A7687B-E242-A34C-82CB-C1E47D6D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D01E9A2A-B3CB-4F4E-947C-D7B0DD85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4478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Title 1">
            <a:extLst>
              <a:ext uri="{FF2B5EF4-FFF2-40B4-BE49-F238E27FC236}">
                <a16:creationId xmlns:a16="http://schemas.microsoft.com/office/drawing/2014/main" id="{EC695BDB-2744-AD4E-8E9D-618779C59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Template matching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B8E8B66-0AAC-5C44-AABA-A5744B273C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65238"/>
            <a:ext cx="4648200" cy="5135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>
              <a:lnSpc>
                <a:spcPct val="90000"/>
              </a:lnSpc>
            </a:pPr>
            <a:endParaRPr lang="en-US" altLang="en-US" sz="30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Main challenge: What is a good similarity or distance measure between two patches?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Correlation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Zero-mean correlation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Sum Square Difference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Normalized Cross Correlation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600">
              <a:ea typeface="ＭＳ Ｐゴシック" panose="020B0600070205080204" pitchFamily="34" charset="-128"/>
            </a:endParaRPr>
          </a:p>
        </p:txBody>
      </p:sp>
      <p:pic>
        <p:nvPicPr>
          <p:cNvPr id="19460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B3FF5465-DF3D-5146-9B3B-925BCA18D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382713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>
            <a:extLst>
              <a:ext uri="{FF2B5EF4-FFF2-40B4-BE49-F238E27FC236}">
                <a16:creationId xmlns:a16="http://schemas.microsoft.com/office/drawing/2014/main" id="{A198CF63-F539-1943-B70C-6C52A192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04800"/>
            <a:ext cx="386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0" name="Picture 2">
            <a:extLst>
              <a:ext uri="{FF2B5EF4-FFF2-40B4-BE49-F238E27FC236}">
                <a16:creationId xmlns:a16="http://schemas.microsoft.com/office/drawing/2014/main" id="{A0980483-C01A-694D-AEB9-73A7A37F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38100"/>
            <a:ext cx="4740275" cy="355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>
            <a:extLst>
              <a:ext uri="{FF2B5EF4-FFF2-40B4-BE49-F238E27FC236}">
                <a16:creationId xmlns:a16="http://schemas.microsoft.com/office/drawing/2014/main" id="{2899D090-D533-3546-A0C0-F9602987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505200"/>
            <a:ext cx="386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>
            <a:extLst>
              <a:ext uri="{FF2B5EF4-FFF2-40B4-BE49-F238E27FC236}">
                <a16:creationId xmlns:a16="http://schemas.microsoft.com/office/drawing/2014/main" id="{F7B30982-98A5-0943-ABCC-C7C9E7B23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3270250"/>
            <a:ext cx="4740275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4">
            <a:extLst>
              <a:ext uri="{FF2B5EF4-FFF2-40B4-BE49-F238E27FC236}">
                <a16:creationId xmlns:a16="http://schemas.microsoft.com/office/drawing/2014/main" id="{672E2D94-153F-3840-A048-79439493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304800"/>
            <a:ext cx="4014787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5">
            <a:extLst>
              <a:ext uri="{FF2B5EF4-FFF2-40B4-BE49-F238E27FC236}">
                <a16:creationId xmlns:a16="http://schemas.microsoft.com/office/drawing/2014/main" id="{4EDD4E96-A045-9842-B0D3-1367B88A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3429000"/>
            <a:ext cx="4014787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2">
            <a:extLst>
              <a:ext uri="{FF2B5EF4-FFF2-40B4-BE49-F238E27FC236}">
                <a16:creationId xmlns:a16="http://schemas.microsoft.com/office/drawing/2014/main" id="{52BFE06B-CDB6-7E4E-ADB5-C88B8244B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0163"/>
            <a:ext cx="4937125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>
            <a:extLst>
              <a:ext uri="{FF2B5EF4-FFF2-40B4-BE49-F238E27FC236}">
                <a16:creationId xmlns:a16="http://schemas.microsoft.com/office/drawing/2014/main" id="{4D462452-62C0-3043-BF49-B880700C2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205163"/>
            <a:ext cx="497205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489FAB50-46FD-5748-A109-581A0B6D5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Texture and orientation</a:t>
            </a:r>
          </a:p>
        </p:txBody>
      </p:sp>
      <p:pic>
        <p:nvPicPr>
          <p:cNvPr id="60418" name="Picture 3">
            <a:extLst>
              <a:ext uri="{FF2B5EF4-FFF2-40B4-BE49-F238E27FC236}">
                <a16:creationId xmlns:a16="http://schemas.microsoft.com/office/drawing/2014/main" id="{F1C284C6-CC12-3B43-87EE-DB9C3ACFE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3200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4">
            <a:extLst>
              <a:ext uri="{FF2B5EF4-FFF2-40B4-BE49-F238E27FC236}">
                <a16:creationId xmlns:a16="http://schemas.microsoft.com/office/drawing/2014/main" id="{C85300F5-C301-C547-A872-A8346D71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>
            <a:extLst>
              <a:ext uri="{FF2B5EF4-FFF2-40B4-BE49-F238E27FC236}">
                <a16:creationId xmlns:a16="http://schemas.microsoft.com/office/drawing/2014/main" id="{B1AC699B-FDA9-524D-AE16-3DAAB11A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624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3">
            <a:extLst>
              <a:ext uri="{FF2B5EF4-FFF2-40B4-BE49-F238E27FC236}">
                <a16:creationId xmlns:a16="http://schemas.microsoft.com/office/drawing/2014/main" id="{D7F8829B-ACD7-314C-907A-A88DACD62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407988"/>
            <a:ext cx="37211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>
            <a:extLst>
              <a:ext uri="{FF2B5EF4-FFF2-40B4-BE49-F238E27FC236}">
                <a16:creationId xmlns:a16="http://schemas.microsoft.com/office/drawing/2014/main" id="{EB763339-A252-1A4E-956F-A59BCB50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28600"/>
            <a:ext cx="4470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4">
            <a:extLst>
              <a:ext uri="{FF2B5EF4-FFF2-40B4-BE49-F238E27FC236}">
                <a16:creationId xmlns:a16="http://schemas.microsoft.com/office/drawing/2014/main" id="{7E621119-E0B9-6843-8223-FBF7DE86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3587750"/>
            <a:ext cx="35687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>
            <a:extLst>
              <a:ext uri="{FF2B5EF4-FFF2-40B4-BE49-F238E27FC236}">
                <a16:creationId xmlns:a16="http://schemas.microsoft.com/office/drawing/2014/main" id="{DFFD5C29-48BD-D147-98CA-1A1F55A0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171825"/>
            <a:ext cx="4602163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5">
            <a:extLst>
              <a:ext uri="{FF2B5EF4-FFF2-40B4-BE49-F238E27FC236}">
                <a16:creationId xmlns:a16="http://schemas.microsoft.com/office/drawing/2014/main" id="{E7DF7CF1-2E5E-2B48-8A54-EBEF60BB1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0125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2">
            <a:extLst>
              <a:ext uri="{FF2B5EF4-FFF2-40B4-BE49-F238E27FC236}">
                <a16:creationId xmlns:a16="http://schemas.microsoft.com/office/drawing/2014/main" id="{BEA6C16E-2027-5E43-9D63-EB3BFB070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85800"/>
            <a:ext cx="44958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>
            <a:extLst>
              <a:ext uri="{FF2B5EF4-FFF2-40B4-BE49-F238E27FC236}">
                <a16:creationId xmlns:a16="http://schemas.microsoft.com/office/drawing/2014/main" id="{A2B4A478-99F1-E04C-92A6-AE99B666A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Texture and scale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67EDEC05-70FA-F64C-BDF1-39D4E6FF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43150"/>
            <a:ext cx="32766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>
            <a:extLst>
              <a:ext uri="{FF2B5EF4-FFF2-40B4-BE49-F238E27FC236}">
                <a16:creationId xmlns:a16="http://schemas.microsoft.com/office/drawing/2014/main" id="{A56E395C-3AEE-564C-BF12-F5182EF06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2343150"/>
            <a:ext cx="32258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4D01D413-A775-7942-8922-7419948F6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What is texture?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9213-3214-B94D-AD09-6A2CAF05FA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	Regular or stochastic patterns caused by bumps, grooves, and/or markings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007166A-877B-DC4D-919F-FF7A2790A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How can we represent texture?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29C73958-C4D8-EC44-80FF-F37D65C2A7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Compute responses of blobs and edges at various orientations and scales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BE2E3499-82C5-684C-AEF3-2EF3B35E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Overcomplete representation</a:t>
            </a:r>
          </a:p>
        </p:txBody>
      </p:sp>
      <p:pic>
        <p:nvPicPr>
          <p:cNvPr id="66562" name="Picture 3">
            <a:extLst>
              <a:ext uri="{FF2B5EF4-FFF2-40B4-BE49-F238E27FC236}">
                <a16:creationId xmlns:a16="http://schemas.microsoft.com/office/drawing/2014/main" id="{77C62090-4962-2045-AA0C-B2BA1D291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6813"/>
            <a:ext cx="72072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12">
            <a:extLst>
              <a:ext uri="{FF2B5EF4-FFF2-40B4-BE49-F238E27FC236}">
                <a16:creationId xmlns:a16="http://schemas.microsoft.com/office/drawing/2014/main" id="{6EE22144-BE5D-7F48-804F-DA7C2B360A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25" y="1995488"/>
            <a:ext cx="238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Calibri" panose="020F0502020204030204" pitchFamily="34" charset="0"/>
              </a:rPr>
              <a:t>Leung-Malik Filter Bank</a:t>
            </a:r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3B71719A-99A1-3646-B690-0309D61D6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889625"/>
            <a:ext cx="81041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Code for filter banks: </a:t>
            </a: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  <a:hlinkClick r:id="rId3"/>
              </a:rPr>
              <a:t>www.robots.ox.ac.uk/~vgg/research/texclass/filters.html</a:t>
            </a: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65" name="TextBox 12">
            <a:extLst>
              <a:ext uri="{FF2B5EF4-FFF2-40B4-BE49-F238E27FC236}">
                <a16:creationId xmlns:a16="http://schemas.microsoft.com/office/drawing/2014/main" id="{0D31B025-6D96-A644-9202-39111987B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5181600"/>
            <a:ext cx="764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latin typeface="Calibri" panose="020F0502020204030204" pitchFamily="34" charset="0"/>
              </a:rPr>
              <a:t>First and second order derivatives fo Gaussians at 6 orientations and 3 scales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latin typeface="Calibri" panose="020F0502020204030204" pitchFamily="34" charset="0"/>
              </a:rPr>
              <a:t>8 Laplacian of Gaussian and 4 Gaussian filters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CC674861-A975-A746-8489-DEE819927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Filter banks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7D614A72-5EC2-EB49-88D8-A243A44B05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Process image with each filter and keep responses (or squared/abs responses)</a:t>
            </a:r>
          </a:p>
        </p:txBody>
      </p:sp>
      <p:pic>
        <p:nvPicPr>
          <p:cNvPr id="67587" name="Picture 2">
            <a:extLst>
              <a:ext uri="{FF2B5EF4-FFF2-40B4-BE49-F238E27FC236}">
                <a16:creationId xmlns:a16="http://schemas.microsoft.com/office/drawing/2014/main" id="{7F709131-69C7-244A-AAAE-B630E4D9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28900"/>
            <a:ext cx="31242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3">
            <a:extLst>
              <a:ext uri="{FF2B5EF4-FFF2-40B4-BE49-F238E27FC236}">
                <a16:creationId xmlns:a16="http://schemas.microsoft.com/office/drawing/2014/main" id="{0CE3F1F0-3966-D84B-A770-61DC932CA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2628900"/>
            <a:ext cx="19526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>
            <a:extLst>
              <a:ext uri="{FF2B5EF4-FFF2-40B4-BE49-F238E27FC236}">
                <a16:creationId xmlns:a16="http://schemas.microsoft.com/office/drawing/2014/main" id="{1930472A-5627-D243-B7F4-3C2F256B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4343400"/>
            <a:ext cx="5094287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BAB253E4-B7E7-5847-862C-2BE944E78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itle 1">
            <a:extLst>
              <a:ext uri="{FF2B5EF4-FFF2-40B4-BE49-F238E27FC236}">
                <a16:creationId xmlns:a16="http://schemas.microsoft.com/office/drawing/2014/main" id="{60F34103-4C17-7C47-8363-0E0EC59B4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E61C01AC-5A38-6747-9700-5653EE48FB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229600" cy="14478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Method 0: filter the image with eye patch</a:t>
            </a:r>
          </a:p>
          <a:p>
            <a:pPr lvl="1"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1508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1FECBA51-0A53-7C49-8C28-DA3771D6E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Box 7">
            <a:extLst>
              <a:ext uri="{FF2B5EF4-FFF2-40B4-BE49-F238E27FC236}">
                <a16:creationId xmlns:a16="http://schemas.microsoft.com/office/drawing/2014/main" id="{D7B42D86-1F1C-A34F-9846-862A90363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10248" name="TextBox 8">
            <a:extLst>
              <a:ext uri="{FF2B5EF4-FFF2-40B4-BE49-F238E27FC236}">
                <a16:creationId xmlns:a16="http://schemas.microsoft.com/office/drawing/2014/main" id="{EA6D7669-8625-5A4E-A92D-C815BE88A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6369050"/>
            <a:ext cx="1658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Filtered Image</a:t>
            </a:r>
          </a:p>
        </p:txBody>
      </p:sp>
      <p:graphicFrame>
        <p:nvGraphicFramePr>
          <p:cNvPr id="21511" name="Object 381">
            <a:extLst>
              <a:ext uri="{FF2B5EF4-FFF2-40B4-BE49-F238E27FC236}">
                <a16:creationId xmlns:a16="http://schemas.microsoft.com/office/drawing/2014/main" id="{C14E640B-0BDD-C449-A91B-A531A5FC8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2097088"/>
          <a:ext cx="45720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7688500" imgH="8191500" progId="Equation.3">
                  <p:embed/>
                </p:oleObj>
              </mc:Choice>
              <mc:Fallback>
                <p:oleObj name="Equation" r:id="rId5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097088"/>
                        <a:ext cx="4572000" cy="78581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39" name="Picture 3" descr="C:\Users\Hoiem\Documents\Classes\Computational Photography - Fall 2010\lectures\figs\filters\einstein_eye_raw_filtered.png">
            <a:extLst>
              <a:ext uri="{FF2B5EF4-FFF2-40B4-BE49-F238E27FC236}">
                <a16:creationId xmlns:a16="http://schemas.microsoft.com/office/drawing/2014/main" id="{2503A0AE-F041-EC4E-8E3C-916C23EA8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08300"/>
            <a:ext cx="2727325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EBFE20-46CE-BF4A-89D4-07B68FBD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343400"/>
            <a:ext cx="2735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What went wrong?</a:t>
            </a:r>
          </a:p>
        </p:txBody>
      </p:sp>
      <p:sp>
        <p:nvSpPr>
          <p:cNvPr id="21514" name="TextBox 18">
            <a:extLst>
              <a:ext uri="{FF2B5EF4-FFF2-40B4-BE49-F238E27FC236}">
                <a16:creationId xmlns:a16="http://schemas.microsoft.com/office/drawing/2014/main" id="{909A6416-930F-4A4C-AAFE-2AF4765D1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743200"/>
            <a:ext cx="1139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 = image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g = filter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B8022D-E84B-D440-ADED-A61BD3A1229B}"/>
              </a:ext>
            </a:extLst>
          </p:cNvPr>
          <p:cNvCxnSpPr/>
          <p:nvPr/>
        </p:nvCxnSpPr>
        <p:spPr>
          <a:xfrm rot="10800000">
            <a:off x="6172200" y="2590800"/>
            <a:ext cx="60960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DAE8EB-5F2A-614D-9B0B-B81D4CD9D983}"/>
              </a:ext>
            </a:extLst>
          </p:cNvPr>
          <p:cNvSpPr txBox="1"/>
          <p:nvPr/>
        </p:nvSpPr>
        <p:spPr>
          <a:xfrm>
            <a:off x="6121028" y="5055606"/>
            <a:ext cx="2837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Problem: response is stronger for higher intensity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8" grpId="0"/>
      <p:bldP spid="18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274851F4-8DDB-FB48-B377-3130D9AC6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How can we represent texture?</a:t>
            </a:r>
          </a:p>
        </p:txBody>
      </p:sp>
      <p:sp>
        <p:nvSpPr>
          <p:cNvPr id="68610" name="Content Placeholder 2">
            <a:extLst>
              <a:ext uri="{FF2B5EF4-FFF2-40B4-BE49-F238E27FC236}">
                <a16:creationId xmlns:a16="http://schemas.microsoft.com/office/drawing/2014/main" id="{45DDDB96-BD2D-6B46-B96A-8497D2DFAF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Measure responses of blobs and edges at various orientations and scales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Idea 1: Record simple statistics (e.g., mean, standard deviation) of absolute filter responses</a:t>
            </a:r>
          </a:p>
          <a:p>
            <a:pPr eaLnBrk="1" hangingPunct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B1EB-1DCA-9143-81C7-EB0E2529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900" dirty="0">
                <a:ea typeface="+mj-ea"/>
                <a:cs typeface="+mj-cs"/>
              </a:rPr>
              <a:t>Match</a:t>
            </a:r>
            <a:r>
              <a:rPr lang="en-US" dirty="0">
                <a:ea typeface="+mj-ea"/>
                <a:cs typeface="+mj-cs"/>
              </a:rPr>
              <a:t> the texture to the response?</a:t>
            </a:r>
          </a:p>
        </p:txBody>
      </p:sp>
      <p:pic>
        <p:nvPicPr>
          <p:cNvPr id="69634" name="Picture 2">
            <a:extLst>
              <a:ext uri="{FF2B5EF4-FFF2-40B4-BE49-F238E27FC236}">
                <a16:creationId xmlns:a16="http://schemas.microsoft.com/office/drawing/2014/main" id="{9B8B160A-0106-794E-80E7-6847F5BA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56296" r="29630" b="25926"/>
          <a:stretch>
            <a:fillRect/>
          </a:stretch>
        </p:blipFill>
        <p:spPr bwMode="auto">
          <a:xfrm>
            <a:off x="381000" y="3124200"/>
            <a:ext cx="47244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2">
            <a:extLst>
              <a:ext uri="{FF2B5EF4-FFF2-40B4-BE49-F238E27FC236}">
                <a16:creationId xmlns:a16="http://schemas.microsoft.com/office/drawing/2014/main" id="{C0C6788A-6842-104E-82E5-466E2175C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4815" r="27779" b="58517"/>
          <a:stretch>
            <a:fillRect/>
          </a:stretch>
        </p:blipFill>
        <p:spPr bwMode="auto">
          <a:xfrm>
            <a:off x="381000" y="1600200"/>
            <a:ext cx="474186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3">
            <a:extLst>
              <a:ext uri="{FF2B5EF4-FFF2-40B4-BE49-F238E27FC236}">
                <a16:creationId xmlns:a16="http://schemas.microsoft.com/office/drawing/2014/main" id="{CF44959D-DE82-994C-9563-C0606241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3147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Box 6">
            <a:extLst>
              <a:ext uri="{FF2B5EF4-FFF2-40B4-BE49-F238E27FC236}">
                <a16:creationId xmlns:a16="http://schemas.microsoft.com/office/drawing/2014/main" id="{60118070-9814-474F-9BBE-05419C1A0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411913"/>
            <a:ext cx="2590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Mean abs responses</a:t>
            </a:r>
          </a:p>
        </p:txBody>
      </p:sp>
      <p:pic>
        <p:nvPicPr>
          <p:cNvPr id="69638" name="Picture 3">
            <a:extLst>
              <a:ext uri="{FF2B5EF4-FFF2-40B4-BE49-F238E27FC236}">
                <a16:creationId xmlns:a16="http://schemas.microsoft.com/office/drawing/2014/main" id="{0C6F96AD-B84D-8C40-B078-1640E640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56296" r="29630" b="25926"/>
          <a:stretch>
            <a:fillRect/>
          </a:stretch>
        </p:blipFill>
        <p:spPr bwMode="auto">
          <a:xfrm>
            <a:off x="381000" y="4343400"/>
            <a:ext cx="474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Picture 4" descr="C:\Documents and Settings\Derek Hoiem\My Documents\Classes\Spring10 - Computer Vision\figs6\T01_05.jpg">
            <a:extLst>
              <a:ext uri="{FF2B5EF4-FFF2-40B4-BE49-F238E27FC236}">
                <a16:creationId xmlns:a16="http://schemas.microsoft.com/office/drawing/2014/main" id="{29F367B4-0A15-0849-9C19-28960E59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991100"/>
            <a:ext cx="198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0" name="Picture 5">
            <a:extLst>
              <a:ext uri="{FF2B5EF4-FFF2-40B4-BE49-F238E27FC236}">
                <a16:creationId xmlns:a16="http://schemas.microsoft.com/office/drawing/2014/main" id="{72228903-5361-C247-B160-E3087199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59259" r="29630" b="20000"/>
          <a:stretch>
            <a:fillRect/>
          </a:stretch>
        </p:blipFill>
        <p:spPr bwMode="auto">
          <a:xfrm>
            <a:off x="334963" y="5486400"/>
            <a:ext cx="48117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41" name="Picture 6" descr="C:\Documents and Settings\Derek Hoiem\My Documents\Classes\Spring10 - Computer Vision\figs6\T09_01.jpg">
            <a:extLst>
              <a:ext uri="{FF2B5EF4-FFF2-40B4-BE49-F238E27FC236}">
                <a16:creationId xmlns:a16="http://schemas.microsoft.com/office/drawing/2014/main" id="{BBFB8B00-DCE7-D347-8012-285EF728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383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2" name="TextBox 10">
            <a:extLst>
              <a:ext uri="{FF2B5EF4-FFF2-40B4-BE49-F238E27FC236}">
                <a16:creationId xmlns:a16="http://schemas.microsoft.com/office/drawing/2014/main" id="{0D4F5E94-977D-8E40-9E8F-8A8AF7BD7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54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Filters</a:t>
            </a:r>
          </a:p>
        </p:txBody>
      </p:sp>
      <p:sp>
        <p:nvSpPr>
          <p:cNvPr id="69643" name="TextBox 11">
            <a:extLst>
              <a:ext uri="{FF2B5EF4-FFF2-40B4-BE49-F238E27FC236}">
                <a16:creationId xmlns:a16="http://schemas.microsoft.com/office/drawing/2014/main" id="{E4D9D743-EE6E-5D47-BE81-FFBC6A4DE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16383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69644" name="TextBox 12">
            <a:extLst>
              <a:ext uri="{FF2B5EF4-FFF2-40B4-BE49-F238E27FC236}">
                <a16:creationId xmlns:a16="http://schemas.microsoft.com/office/drawing/2014/main" id="{6ADAC93F-C886-4646-AB55-43560065E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2385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9645" name="TextBox 13">
            <a:extLst>
              <a:ext uri="{FF2B5EF4-FFF2-40B4-BE49-F238E27FC236}">
                <a16:creationId xmlns:a16="http://schemas.microsoft.com/office/drawing/2014/main" id="{38A29118-877D-7242-9201-CFE835AAB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9911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69646" name="TextBox 14">
            <a:extLst>
              <a:ext uri="{FF2B5EF4-FFF2-40B4-BE49-F238E27FC236}">
                <a16:creationId xmlns:a16="http://schemas.microsoft.com/office/drawing/2014/main" id="{006D3255-2A72-B64D-8671-0967EC337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2766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69647" name="TextBox 15">
            <a:extLst>
              <a:ext uri="{FF2B5EF4-FFF2-40B4-BE49-F238E27FC236}">
                <a16:creationId xmlns:a16="http://schemas.microsoft.com/office/drawing/2014/main" id="{36CFDE3F-E0D2-9F44-9531-0DE21EFDA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4958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</a:p>
        </p:txBody>
      </p:sp>
      <p:sp>
        <p:nvSpPr>
          <p:cNvPr id="69648" name="TextBox 16">
            <a:extLst>
              <a:ext uri="{FF2B5EF4-FFF2-40B4-BE49-F238E27FC236}">
                <a16:creationId xmlns:a16="http://schemas.microsoft.com/office/drawing/2014/main" id="{E6093393-FFF5-194A-8300-9BFC10836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674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3D8F-DEB3-824B-97C4-87EA6F68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Representing texture by mean abs response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14EA0FEA-819C-8B4D-BC6E-40D3AA4E6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56296" r="29630" b="25926"/>
          <a:stretch>
            <a:fillRect/>
          </a:stretch>
        </p:blipFill>
        <p:spPr bwMode="auto">
          <a:xfrm>
            <a:off x="2438400" y="3200400"/>
            <a:ext cx="47244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2">
            <a:extLst>
              <a:ext uri="{FF2B5EF4-FFF2-40B4-BE49-F238E27FC236}">
                <a16:creationId xmlns:a16="http://schemas.microsoft.com/office/drawing/2014/main" id="{9A0C220F-413A-A644-B3B2-4A1C6282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4815" r="27779" b="58517"/>
          <a:stretch>
            <a:fillRect/>
          </a:stretch>
        </p:blipFill>
        <p:spPr bwMode="auto">
          <a:xfrm>
            <a:off x="2438400" y="1676400"/>
            <a:ext cx="474186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3">
            <a:extLst>
              <a:ext uri="{FF2B5EF4-FFF2-40B4-BE49-F238E27FC236}">
                <a16:creationId xmlns:a16="http://schemas.microsoft.com/office/drawing/2014/main" id="{D8CD8953-F006-914D-8E07-1D2D8A47B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1371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3">
            <a:extLst>
              <a:ext uri="{FF2B5EF4-FFF2-40B4-BE49-F238E27FC236}">
                <a16:creationId xmlns:a16="http://schemas.microsoft.com/office/drawing/2014/main" id="{074585A5-DC87-0E47-8619-B82D39E0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56296" r="29630" b="25926"/>
          <a:stretch>
            <a:fillRect/>
          </a:stretch>
        </p:blipFill>
        <p:spPr bwMode="auto">
          <a:xfrm>
            <a:off x="2438400" y="4419600"/>
            <a:ext cx="474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4" descr="C:\Documents and Settings\Derek Hoiem\My Documents\Classes\Spring10 - Computer Vision\figs6\T01_05.jpg">
            <a:extLst>
              <a:ext uri="{FF2B5EF4-FFF2-40B4-BE49-F238E27FC236}">
                <a16:creationId xmlns:a16="http://schemas.microsoft.com/office/drawing/2014/main" id="{70D43A1E-5F50-2548-88D3-AE4E9D9A1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13589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5">
            <a:extLst>
              <a:ext uri="{FF2B5EF4-FFF2-40B4-BE49-F238E27FC236}">
                <a16:creationId xmlns:a16="http://schemas.microsoft.com/office/drawing/2014/main" id="{14E1DDB3-5CA2-4B44-8D33-59237BCA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59259" r="29630" b="20000"/>
          <a:stretch>
            <a:fillRect/>
          </a:stretch>
        </p:blipFill>
        <p:spPr bwMode="auto">
          <a:xfrm>
            <a:off x="2392363" y="5562600"/>
            <a:ext cx="481171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Picture 6" descr="C:\Documents and Settings\Derek Hoiem\My Documents\Classes\Spring10 - Computer Vision\figs6\T09_01.jpg">
            <a:extLst>
              <a:ext uri="{FF2B5EF4-FFF2-40B4-BE49-F238E27FC236}">
                <a16:creationId xmlns:a16="http://schemas.microsoft.com/office/drawing/2014/main" id="{4E6A85DB-42E9-2C44-926E-EA123B0A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62600"/>
            <a:ext cx="1320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9" name="TextBox 12">
            <a:extLst>
              <a:ext uri="{FF2B5EF4-FFF2-40B4-BE49-F238E27FC236}">
                <a16:creationId xmlns:a16="http://schemas.microsoft.com/office/drawing/2014/main" id="{C5A22504-AF55-8044-8BAA-06AD809AA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488113"/>
            <a:ext cx="2590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Mean abs responses</a:t>
            </a:r>
          </a:p>
        </p:txBody>
      </p:sp>
      <p:sp>
        <p:nvSpPr>
          <p:cNvPr id="71690" name="TextBox 13">
            <a:extLst>
              <a:ext uri="{FF2B5EF4-FFF2-40B4-BE49-F238E27FC236}">
                <a16:creationId xmlns:a16="http://schemas.microsoft.com/office/drawing/2014/main" id="{4EC82378-E690-6B4B-A166-C83D89804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1371600"/>
            <a:ext cx="2590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Filters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1AE6A170-D9D3-E746-AF20-DBCBA0594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Representing texture</a:t>
            </a:r>
          </a:p>
        </p:txBody>
      </p:sp>
      <p:sp>
        <p:nvSpPr>
          <p:cNvPr id="72706" name="Content Placeholder 2">
            <a:extLst>
              <a:ext uri="{FF2B5EF4-FFF2-40B4-BE49-F238E27FC236}">
                <a16:creationId xmlns:a16="http://schemas.microsoft.com/office/drawing/2014/main" id="{800E4522-67A2-4849-8351-40CAF573E3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Idea 2: take vectors of filter responses at each pixel and cluster them, then take histograms (more on in later weeks)</a:t>
            </a:r>
          </a:p>
        </p:txBody>
      </p:sp>
      <p:pic>
        <p:nvPicPr>
          <p:cNvPr id="72707" name="Picture 2">
            <a:extLst>
              <a:ext uri="{FF2B5EF4-FFF2-40B4-BE49-F238E27FC236}">
                <a16:creationId xmlns:a16="http://schemas.microsoft.com/office/drawing/2014/main" id="{D483AAFB-D975-5A48-A686-F6BCDF30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3505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3">
            <a:extLst>
              <a:ext uri="{FF2B5EF4-FFF2-40B4-BE49-F238E27FC236}">
                <a16:creationId xmlns:a16="http://schemas.microsoft.com/office/drawing/2014/main" id="{6E8C25E7-ABFD-EF4F-9DCD-AC20FE32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38400"/>
            <a:ext cx="2190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4">
            <a:extLst>
              <a:ext uri="{FF2B5EF4-FFF2-40B4-BE49-F238E27FC236}">
                <a16:creationId xmlns:a16="http://schemas.microsoft.com/office/drawing/2014/main" id="{927FBFF3-48DB-2840-B809-708D51FB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267200"/>
            <a:ext cx="5715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4">
            <a:extLst>
              <a:ext uri="{FF2B5EF4-FFF2-40B4-BE49-F238E27FC236}">
                <a16:creationId xmlns:a16="http://schemas.microsoft.com/office/drawing/2014/main" id="{F6EDFC52-92BD-1347-A634-F6E2A3EB0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1F00-4542-FC48-A783-BA335DE4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73563"/>
          </a:xfrm>
        </p:spPr>
        <p:txBody>
          <a:bodyPr/>
          <a:lstStyle/>
          <a:p>
            <a:pPr marL="0" eaLnBrk="1" hangingPunct="1">
              <a:buFont typeface="Arial" charset="0"/>
              <a:buNone/>
              <a:defRPr/>
            </a:pPr>
            <a:r>
              <a:rPr lang="en-US" dirty="0">
                <a:ea typeface="+mn-ea"/>
                <a:cs typeface="+mn-cs"/>
              </a:rPr>
              <a:t>How is it that a 4MP image can be compressed to a few hundred KB without a noticeable change?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4">
            <a:extLst>
              <a:ext uri="{FF2B5EF4-FFF2-40B4-BE49-F238E27FC236}">
                <a16:creationId xmlns:a16="http://schemas.microsoft.com/office/drawing/2014/main" id="{CBBD19D4-F367-9F4E-AB54-8B5B08FD0C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6800" y="1511300"/>
          <a:ext cx="4572000" cy="452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654800" imgH="6591300" progId="PBrush">
                  <p:embed/>
                </p:oleObj>
              </mc:Choice>
              <mc:Fallback>
                <p:oleObj name="Bitmap Image" r:id="rId2" imgW="6654800" imgH="659130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1511300"/>
                        <a:ext cx="4572000" cy="452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755" name="Picture 5" descr="dct">
            <a:extLst>
              <a:ext uri="{FF2B5EF4-FFF2-40B4-BE49-F238E27FC236}">
                <a16:creationId xmlns:a16="http://schemas.microsoft.com/office/drawing/2014/main" id="{B5C6D8FC-C30D-E24C-9688-26246887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2397125"/>
            <a:ext cx="25336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6">
            <a:extLst>
              <a:ext uri="{FF2B5EF4-FFF2-40B4-BE49-F238E27FC236}">
                <a16:creationId xmlns:a16="http://schemas.microsoft.com/office/drawing/2014/main" id="{F32322CE-3CD5-6045-A129-1D2D82A1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43613"/>
            <a:ext cx="62928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Arial" panose="020B0604020202020204" pitchFamily="34" charset="0"/>
              </a:rPr>
              <a:t>Block-based Discrete Cosine Transform (DCT)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Arial" panose="020B0604020202020204" pitchFamily="34" charset="0"/>
              </a:rPr>
              <a:t>See </a:t>
            </a:r>
            <a:r>
              <a:rPr lang="en-US" altLang="en-US" sz="1400" dirty="0">
                <a:solidFill>
                  <a:srgbClr val="FFFFFF"/>
                </a:solidFill>
                <a:latin typeface="Arial" panose="020B0604020202020204" pitchFamily="34" charset="0"/>
                <a:hlinkClick r:id="rId5"/>
              </a:rPr>
              <a:t>https://www.mathworks.com/help/images/discrete-cosine-transform.html</a:t>
            </a:r>
            <a:r>
              <a:rPr lang="en-US" altLang="en-US" sz="1400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83B37-3CC7-C046-8FF4-0D0674E69ABB}"/>
              </a:ext>
            </a:extLst>
          </p:cNvPr>
          <p:cNvSpPr txBox="1"/>
          <p:nvPr/>
        </p:nvSpPr>
        <p:spPr>
          <a:xfrm>
            <a:off x="7664450" y="6488113"/>
            <a:ext cx="1479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</a:rPr>
              <a:t>Slides: Efros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95B52-41CE-C541-90CC-8CA44BA1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Lossy image compression (JPEG)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3E938-95F6-8C48-951E-0975779DF190}"/>
              </a:ext>
            </a:extLst>
          </p:cNvPr>
          <p:cNvSpPr txBox="1"/>
          <p:nvPr/>
        </p:nvSpPr>
        <p:spPr>
          <a:xfrm>
            <a:off x="5105400" y="11114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 basis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C87CF-F073-5A49-9191-C4FDAEB3C615}"/>
              </a:ext>
            </a:extLst>
          </p:cNvPr>
          <p:cNvSpPr txBox="1"/>
          <p:nvPr/>
        </p:nvSpPr>
        <p:spPr>
          <a:xfrm>
            <a:off x="304799" y="1479273"/>
            <a:ext cx="281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DFT: complex values</a:t>
            </a:r>
          </a:p>
          <a:p>
            <a:r>
              <a:rPr lang="en-US" dirty="0">
                <a:solidFill>
                  <a:schemeClr val="bg1"/>
                </a:solidFill>
              </a:rPr>
              <a:t>DCT: real values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3D913EAD-7A30-1B48-9758-3FCA69EC1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Using DCT in JPEG </a:t>
            </a:r>
            <a:r>
              <a:rPr lang="en-US" altLang="en-US">
                <a:solidFill>
                  <a:schemeClr val="accent2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 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D1A182BD-A009-C848-9612-F33E88EB5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The first coefficient </a:t>
            </a:r>
            <a:r>
              <a:rPr lang="en-US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B(0,0)</a:t>
            </a: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 is the DC component, the average intensity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The top-left coeffs represent low frequencies, the bottom right – high frequencies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5779" name="Picture 4">
            <a:extLst>
              <a:ext uri="{FF2B5EF4-FFF2-40B4-BE49-F238E27FC236}">
                <a16:creationId xmlns:a16="http://schemas.microsoft.com/office/drawing/2014/main" id="{9CD51ADD-3443-F341-88D5-115D29FD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36988"/>
            <a:ext cx="2667000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5780" name="Picture 3">
            <a:extLst>
              <a:ext uri="{FF2B5EF4-FFF2-40B4-BE49-F238E27FC236}">
                <a16:creationId xmlns:a16="http://schemas.microsoft.com/office/drawing/2014/main" id="{3722A0E5-31B0-644B-AD13-AED0978F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60788"/>
            <a:ext cx="2819400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60D0ACEE-D934-A643-B635-F9D6EB815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Image compression using DCT</a:t>
            </a:r>
            <a:endParaRPr lang="en-US" altLang="en-US">
              <a:solidFill>
                <a:schemeClr val="accent2"/>
              </a:solidFill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6A42E0F8-DB83-1D4B-8D32-4C1C1FA5A3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Quantize </a:t>
            </a:r>
          </a:p>
          <a:p>
            <a:pPr lvl="1" eaLnBrk="1" hangingPunct="1"/>
            <a:r>
              <a:rPr lang="en-US" altLang="en-US" sz="180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More coarsely for high frequencies (which also tend to have smaller values)</a:t>
            </a:r>
          </a:p>
          <a:p>
            <a:pPr lvl="1" eaLnBrk="1" hangingPunct="1"/>
            <a:r>
              <a:rPr lang="en-US" altLang="en-US" sz="180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Many quantized high frequency values will be zero</a:t>
            </a:r>
          </a:p>
          <a:p>
            <a:pPr eaLnBrk="1" hangingPunct="1"/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Encode</a:t>
            </a:r>
          </a:p>
          <a:p>
            <a:pPr lvl="1" eaLnBrk="1" hangingPunct="1"/>
            <a:r>
              <a:rPr lang="en-US" altLang="en-US" sz="1800">
                <a:latin typeface="Calibri" panose="020F0502020204030204" pitchFamily="34" charset="0"/>
                <a:ea typeface="ＭＳ Ｐゴシック" panose="020B0600070205080204" pitchFamily="34" charset="-128"/>
                <a:sym typeface="Wingdings" pitchFamily="2" charset="2"/>
              </a:rPr>
              <a:t>Can decode with inverse dct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71EDE1C7-28D3-E944-9950-144DCAE203FB}"/>
              </a:ext>
            </a:extLst>
          </p:cNvPr>
          <p:cNvSpPr/>
          <p:nvPr/>
        </p:nvSpPr>
        <p:spPr>
          <a:xfrm>
            <a:off x="2362200" y="4953000"/>
            <a:ext cx="228600" cy="4572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7828" name="TextBox 15">
            <a:extLst>
              <a:ext uri="{FF2B5EF4-FFF2-40B4-BE49-F238E27FC236}">
                <a16:creationId xmlns:a16="http://schemas.microsoft.com/office/drawing/2014/main" id="{1CD45D85-9A58-9146-ABC5-A6AF803AC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886200"/>
            <a:ext cx="1838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FFFF"/>
                </a:solidFill>
                <a:latin typeface="Arial" panose="020B0604020202020204" pitchFamily="34" charset="0"/>
              </a:rPr>
              <a:t>Quantization table</a:t>
            </a:r>
          </a:p>
        </p:txBody>
      </p:sp>
      <p:sp>
        <p:nvSpPr>
          <p:cNvPr id="77829" name="TextBox 16">
            <a:extLst>
              <a:ext uri="{FF2B5EF4-FFF2-40B4-BE49-F238E27FC236}">
                <a16:creationId xmlns:a16="http://schemas.microsoft.com/office/drawing/2014/main" id="{1A376346-DA09-7848-BB7D-7FECB78D3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211513"/>
            <a:ext cx="1644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FFFF"/>
                </a:solidFill>
                <a:latin typeface="Arial" panose="020B0604020202020204" pitchFamily="34" charset="0"/>
              </a:rPr>
              <a:t>Filter responses</a:t>
            </a:r>
          </a:p>
        </p:txBody>
      </p:sp>
      <p:sp>
        <p:nvSpPr>
          <p:cNvPr id="77830" name="TextBox 17">
            <a:extLst>
              <a:ext uri="{FF2B5EF4-FFF2-40B4-BE49-F238E27FC236}">
                <a16:creationId xmlns:a16="http://schemas.microsoft.com/office/drawing/2014/main" id="{0A285BA1-9C0E-E14D-8F13-E5B3300F0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181600"/>
            <a:ext cx="1770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FFFF"/>
                </a:solidFill>
                <a:latin typeface="Arial" panose="020B0604020202020204" pitchFamily="34" charset="0"/>
              </a:rPr>
              <a:t>Quantized values</a:t>
            </a:r>
          </a:p>
        </p:txBody>
      </p:sp>
      <p:pic>
        <p:nvPicPr>
          <p:cNvPr id="77831" name="Picture 4">
            <a:extLst>
              <a:ext uri="{FF2B5EF4-FFF2-40B4-BE49-F238E27FC236}">
                <a16:creationId xmlns:a16="http://schemas.microsoft.com/office/drawing/2014/main" id="{9DA44F63-D3F8-A149-953F-0BEEC7C37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3581400"/>
            <a:ext cx="41529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Picture 5">
            <a:extLst>
              <a:ext uri="{FF2B5EF4-FFF2-40B4-BE49-F238E27FC236}">
                <a16:creationId xmlns:a16="http://schemas.microsoft.com/office/drawing/2014/main" id="{BD600A31-B9BF-2948-8F2F-91495702C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4344988"/>
            <a:ext cx="254476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Picture 6">
            <a:extLst>
              <a:ext uri="{FF2B5EF4-FFF2-40B4-BE49-F238E27FC236}">
                <a16:creationId xmlns:a16="http://schemas.microsoft.com/office/drawing/2014/main" id="{2CCFEA55-FD7E-904F-845F-D68CAB4E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5441950"/>
            <a:ext cx="2544763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>
            <a:extLst>
              <a:ext uri="{FF2B5EF4-FFF2-40B4-BE49-F238E27FC236}">
                <a16:creationId xmlns:a16="http://schemas.microsoft.com/office/drawing/2014/main" id="{D20C5800-B5ED-394F-945D-ECA1CFBF4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JPEG compression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895F-9251-F246-80E6-984EC258CB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Convert image to YCrCb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Subsample color by factor of 2</a:t>
            </a:r>
          </a:p>
          <a:p>
            <a:pPr marL="914400" lvl="1" indent="-514350" eaLnBrk="1" hangingPunct="1"/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People have bad resolution for color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Split into blocks (8x8, typically), subtract 128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For each block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Compute DCT coefficients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Coarsely quantize</a:t>
            </a:r>
          </a:p>
          <a:p>
            <a:pPr marL="1314450" lvl="2" indent="-514350" eaLnBrk="1" hangingPunct="1"/>
            <a:r>
              <a:rPr lang="en-US" altLang="en-US" sz="2000">
                <a:latin typeface="Calibri" panose="020F0502020204030204" pitchFamily="34" charset="0"/>
                <a:ea typeface="ＭＳ Ｐゴシック" panose="020B0600070205080204" pitchFamily="34" charset="-128"/>
              </a:rPr>
              <a:t>Many high frequency components will become zero</a:t>
            </a:r>
          </a:p>
          <a:p>
            <a:pPr marL="914400" lvl="1" indent="-514350" eaLnBrk="1" hangingPunct="1">
              <a:buFont typeface="Calibri" panose="020F0502020204030204" pitchFamily="34" charset="0"/>
              <a:buAutoNum type="alphaLcPeriod"/>
            </a:pPr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Encode (e.g., with Huffman coding)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5" name="TextBox 3">
            <a:extLst>
              <a:ext uri="{FF2B5EF4-FFF2-40B4-BE49-F238E27FC236}">
                <a16:creationId xmlns:a16="http://schemas.microsoft.com/office/drawing/2014/main" id="{869D92B4-3474-9D43-A79E-69D20AAA0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019800"/>
            <a:ext cx="3633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  <a:hlinkClick r:id="rId2"/>
              </a:rPr>
              <a:t>http://en.wikipedia.org/wiki/YCbCr</a:t>
            </a: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  <a:hlinkClick r:id="rId3"/>
              </a:rPr>
              <a:t>http://en.wikipedia.org/wiki/JPEG</a:t>
            </a: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6BEC93C9-E509-9743-8F4D-CC6C12174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Lossless compression (PNG)</a:t>
            </a:r>
          </a:p>
        </p:txBody>
      </p:sp>
      <p:sp>
        <p:nvSpPr>
          <p:cNvPr id="80898" name="Content Placeholder 2">
            <a:extLst>
              <a:ext uri="{FF2B5EF4-FFF2-40B4-BE49-F238E27FC236}">
                <a16:creationId xmlns:a16="http://schemas.microsoft.com/office/drawing/2014/main" id="{D98281D8-F2FF-C543-8048-72503F0A0A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6705600" cy="5135563"/>
          </a:xfrm>
        </p:spPr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Predict that a pixel</a:t>
            </a:r>
            <a:r>
              <a:rPr lang="ja-JP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ja-JP">
                <a:latin typeface="Calibri" panose="020F0502020204030204" pitchFamily="34" charset="0"/>
                <a:ea typeface="ＭＳ Ｐゴシック" panose="020B0600070205080204" pitchFamily="34" charset="-128"/>
              </a:rPr>
              <a:t>s value based on its upper-left neighborhood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Store difference of predicted and actual value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Pkzip it (DEFLATE algorithm)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55300" name="Picture 4" descr="http://upload.wikimedia.org/wikipedia/commons/thumb/3/39/Pixel-prediction.svg/161px-Pixel-prediction.svg.png">
            <a:extLst>
              <a:ext uri="{FF2B5EF4-FFF2-40B4-BE49-F238E27FC236}">
                <a16:creationId xmlns:a16="http://schemas.microsoft.com/office/drawing/2014/main" id="{BDC89A4B-2323-0E40-B326-35A457EB0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1447800"/>
            <a:ext cx="1533525" cy="1495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00011FEF-F863-C24F-81E7-E7F86CBA9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itle 1">
            <a:extLst>
              <a:ext uri="{FF2B5EF4-FFF2-40B4-BE49-F238E27FC236}">
                <a16:creationId xmlns:a16="http://schemas.microsoft.com/office/drawing/2014/main" id="{410962A8-2A73-6645-B3CC-8F92DFD183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B630EC2F-CB28-1A44-94FC-994B3E3AA7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8610600" cy="16002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Method 1: filter the image with zero-mean eye</a:t>
            </a:r>
          </a:p>
          <a:p>
            <a:pPr lvl="1"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3556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C639A379-6F72-414F-B0BA-AA8B54DF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6205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7">
            <a:extLst>
              <a:ext uri="{FF2B5EF4-FFF2-40B4-BE49-F238E27FC236}">
                <a16:creationId xmlns:a16="http://schemas.microsoft.com/office/drawing/2014/main" id="{6A565EAD-1ED2-CC4D-8CBC-71C21C60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23558" name="TextBox 8">
            <a:extLst>
              <a:ext uri="{FF2B5EF4-FFF2-40B4-BE49-F238E27FC236}">
                <a16:creationId xmlns:a16="http://schemas.microsoft.com/office/drawing/2014/main" id="{BEFC25AC-2F58-AC41-84EF-1D9868B1C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6369050"/>
            <a:ext cx="2544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Filtered Image (scaled)</a:t>
            </a:r>
          </a:p>
        </p:txBody>
      </p:sp>
      <p:sp>
        <p:nvSpPr>
          <p:cNvPr id="23559" name="TextBox 8">
            <a:extLst>
              <a:ext uri="{FF2B5EF4-FFF2-40B4-BE49-F238E27FC236}">
                <a16:creationId xmlns:a16="http://schemas.microsoft.com/office/drawing/2014/main" id="{85350FE5-09FD-2544-AAAD-471D10E8C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356350"/>
            <a:ext cx="2171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Thresholded Image</a:t>
            </a:r>
          </a:p>
        </p:txBody>
      </p:sp>
      <p:graphicFrame>
        <p:nvGraphicFramePr>
          <p:cNvPr id="23560" name="Object 381">
            <a:extLst>
              <a:ext uri="{FF2B5EF4-FFF2-40B4-BE49-F238E27FC236}">
                <a16:creationId xmlns:a16="http://schemas.microsoft.com/office/drawing/2014/main" id="{050555A1-6E7E-CE4C-9BA1-B0BB29433B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8250" y="2097088"/>
          <a:ext cx="54673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7340500" imgH="8191500" progId="Equation.3">
                  <p:embed/>
                </p:oleObj>
              </mc:Choice>
              <mc:Fallback>
                <p:oleObj name="Equation" r:id="rId5" imgW="57340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2097088"/>
                        <a:ext cx="5467350" cy="7810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61" name="Picture 11" descr="C:\Users\Hoiem\Documents\Classes\Computational Photography - Fall 2010\lectures\figs\filters\einstein_eye_filtered_thresh.png">
            <a:extLst>
              <a:ext uri="{FF2B5EF4-FFF2-40B4-BE49-F238E27FC236}">
                <a16:creationId xmlns:a16="http://schemas.microsoft.com/office/drawing/2014/main" id="{4777495C-25F8-7F4A-A454-B077B8D4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84500"/>
            <a:ext cx="2667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D8B0F3-CEAC-AB4F-B1A9-088C04FCB3E0}"/>
              </a:ext>
            </a:extLst>
          </p:cNvPr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18EB7B-762F-A84D-AA8F-CAE33E3FE8EE}"/>
              </a:ext>
            </a:extLst>
          </p:cNvPr>
          <p:cNvCxnSpPr/>
          <p:nvPr/>
        </p:nvCxnSpPr>
        <p:spPr>
          <a:xfrm rot="16200000" flipH="1">
            <a:off x="7315200" y="4038600"/>
            <a:ext cx="6858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1CB397-0355-294B-A414-410CEEFBD098}"/>
              </a:ext>
            </a:extLst>
          </p:cNvPr>
          <p:cNvCxnSpPr/>
          <p:nvPr/>
        </p:nvCxnSpPr>
        <p:spPr>
          <a:xfrm>
            <a:off x="7391400" y="5029200"/>
            <a:ext cx="609600" cy="1524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3468A5-7404-B641-BCC6-E96CECBA6BF1}"/>
              </a:ext>
            </a:extLst>
          </p:cNvPr>
          <p:cNvCxnSpPr/>
          <p:nvPr/>
        </p:nvCxnSpPr>
        <p:spPr>
          <a:xfrm>
            <a:off x="7010400" y="5486400"/>
            <a:ext cx="762000" cy="45720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66" name="Picture 12" descr="C:\Users\Hoiem\Documents\Classes\Computational Photography - Fall 2010\lectures\figs\filters\einstein_eye_filtered.png">
            <a:extLst>
              <a:ext uri="{FF2B5EF4-FFF2-40B4-BE49-F238E27FC236}">
                <a16:creationId xmlns:a16="http://schemas.microsoft.com/office/drawing/2014/main" id="{76711509-35BA-8046-9218-4D2E4C63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895600"/>
            <a:ext cx="2736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7" name="TextBox 20">
            <a:extLst>
              <a:ext uri="{FF2B5EF4-FFF2-40B4-BE49-F238E27FC236}">
                <a16:creationId xmlns:a16="http://schemas.microsoft.com/office/drawing/2014/main" id="{0AAA549A-4BDB-D842-9FDA-64ED9CA18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True detections</a:t>
            </a:r>
          </a:p>
        </p:txBody>
      </p:sp>
      <p:sp>
        <p:nvSpPr>
          <p:cNvPr id="23568" name="TextBox 21">
            <a:extLst>
              <a:ext uri="{FF2B5EF4-FFF2-40B4-BE49-F238E27FC236}">
                <a16:creationId xmlns:a16="http://schemas.microsoft.com/office/drawing/2014/main" id="{01BF9456-6793-B84D-97F2-5C43C6DCD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8006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latin typeface="Arial" panose="020B0604020202020204" pitchFamily="34" charset="0"/>
              </a:rPr>
              <a:t>False detections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7131F-33E4-4E4A-8973-1EDC491C5916}"/>
              </a:ext>
            </a:extLst>
          </p:cNvPr>
          <p:cNvSpPr/>
          <p:nvPr/>
        </p:nvSpPr>
        <p:spPr>
          <a:xfrm>
            <a:off x="438150" y="4867502"/>
            <a:ext cx="5467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FFFF00"/>
                </a:solidFill>
              </a:rPr>
              <a:t>Problem: response is sensitive to gain/contrast: pixels in filter that are near the mean have little effect (does not require pixel values in image to be near or proportional to values in filter)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>
            <a:extLst>
              <a:ext uri="{FF2B5EF4-FFF2-40B4-BE49-F238E27FC236}">
                <a16:creationId xmlns:a16="http://schemas.microsoft.com/office/drawing/2014/main" id="{9ADAB575-742F-0245-B609-74B556F2C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Denoising</a:t>
            </a:r>
          </a:p>
        </p:txBody>
      </p:sp>
      <p:sp>
        <p:nvSpPr>
          <p:cNvPr id="81922" name="Content Placeholder 2">
            <a:extLst>
              <a:ext uri="{FF2B5EF4-FFF2-40B4-BE49-F238E27FC236}">
                <a16:creationId xmlns:a16="http://schemas.microsoft.com/office/drawing/2014/main" id="{3F7903FB-1DBF-E240-ADAC-76ED2B3540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1923" name="Picture 2" descr="C:\Documents and Settings\Derek Hoiem\My Documents\Classes\Spring10 - Computer Vision\figs\einstein_noise.png">
            <a:extLst>
              <a:ext uri="{FF2B5EF4-FFF2-40B4-BE49-F238E27FC236}">
                <a16:creationId xmlns:a16="http://schemas.microsoft.com/office/drawing/2014/main" id="{73536322-5164-864D-9188-7EEC07BD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Box 11">
            <a:extLst>
              <a:ext uri="{FF2B5EF4-FFF2-40B4-BE49-F238E27FC236}">
                <a16:creationId xmlns:a16="http://schemas.microsoft.com/office/drawing/2014/main" id="{BE522E0F-37E1-F741-AF96-3E1F10F1A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943600"/>
            <a:ext cx="269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Additive Gaussian Noise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6A65A37-341B-AD4E-ADC4-6D83F9123DFD}"/>
              </a:ext>
            </a:extLst>
          </p:cNvPr>
          <p:cNvSpPr/>
          <p:nvPr/>
        </p:nvSpPr>
        <p:spPr>
          <a:xfrm>
            <a:off x="4343400" y="3392488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E37ED6EF-0119-1B42-ACEC-AAD144BE1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797192-EAA5-8E40-8340-E6E09999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002088"/>
            <a:ext cx="1219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Gaussian Filter</a:t>
            </a:r>
          </a:p>
        </p:txBody>
      </p:sp>
      <p:pic>
        <p:nvPicPr>
          <p:cNvPr id="196611" name="Picture 3" descr="C:\Documents and Settings\Derek Hoiem\My Documents\Classes\Spring10 - Computer Vision\figs\einstein_noise_smooth.png">
            <a:extLst>
              <a:ext uri="{FF2B5EF4-FFF2-40B4-BE49-F238E27FC236}">
                <a16:creationId xmlns:a16="http://schemas.microsoft.com/office/drawing/2014/main" id="{9CCE1304-1815-D741-8782-BD3B0B89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325563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>
            <a:extLst>
              <a:ext uri="{FF2B5EF4-FFF2-40B4-BE49-F238E27FC236}">
                <a16:creationId xmlns:a16="http://schemas.microsoft.com/office/drawing/2014/main" id="{A9749311-844E-0D40-BBF7-5108028D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5073650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Text Box 3">
            <a:extLst>
              <a:ext uri="{FF2B5EF4-FFF2-40B4-BE49-F238E27FC236}">
                <a16:creationId xmlns:a16="http://schemas.microsoft.com/office/drawing/2014/main" id="{D610BD4D-BB90-654D-847E-90CDD6A92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867400"/>
            <a:ext cx="845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Smoothing with larger standard deviations suppresses noise, but also blurs the image</a:t>
            </a:r>
          </a:p>
        </p:txBody>
      </p:sp>
      <p:sp>
        <p:nvSpPr>
          <p:cNvPr id="82947" name="Rectangle 4">
            <a:extLst>
              <a:ext uri="{FF2B5EF4-FFF2-40B4-BE49-F238E27FC236}">
                <a16:creationId xmlns:a16="http://schemas.microsoft.com/office/drawing/2014/main" id="{E2895E2A-1FFE-434B-8B75-CB74F2EC2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Reducing Gaussian noise</a:t>
            </a:r>
          </a:p>
        </p:txBody>
      </p:sp>
      <p:pic>
        <p:nvPicPr>
          <p:cNvPr id="82948" name="Picture 6">
            <a:extLst>
              <a:ext uri="{FF2B5EF4-FFF2-40B4-BE49-F238E27FC236}">
                <a16:creationId xmlns:a16="http://schemas.microsoft.com/office/drawing/2014/main" id="{8555EE21-4CE3-D84E-B977-B9F0B2876E6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4" t="3210" r="28915"/>
          <a:stretch>
            <a:fillRect/>
          </a:stretch>
        </p:blipFill>
        <p:spPr bwMode="auto">
          <a:xfrm>
            <a:off x="6477000" y="1362075"/>
            <a:ext cx="1376363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2A3AA1B-B7C4-F148-9E03-ECF33B96A9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Reducing salt-and-pepper noise by Gaussian smoothing</a:t>
            </a:r>
          </a:p>
        </p:txBody>
      </p:sp>
      <p:pic>
        <p:nvPicPr>
          <p:cNvPr id="84994" name="Picture 4" descr="salt_and_pepper">
            <a:extLst>
              <a:ext uri="{FF2B5EF4-FFF2-40B4-BE49-F238E27FC236}">
                <a16:creationId xmlns:a16="http://schemas.microsoft.com/office/drawing/2014/main" id="{1E664A54-19C9-BB48-BA22-7BFE1109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79248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Text Box 5">
            <a:extLst>
              <a:ext uri="{FF2B5EF4-FFF2-40B4-BE49-F238E27FC236}">
                <a16:creationId xmlns:a16="http://schemas.microsoft.com/office/drawing/2014/main" id="{293766DB-700B-ED42-9E76-A8A67CB39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227965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3x3</a:t>
            </a:r>
          </a:p>
        </p:txBody>
      </p:sp>
      <p:sp>
        <p:nvSpPr>
          <p:cNvPr id="84996" name="Text Box 6">
            <a:extLst>
              <a:ext uri="{FF2B5EF4-FFF2-40B4-BE49-F238E27FC236}">
                <a16:creationId xmlns:a16="http://schemas.microsoft.com/office/drawing/2014/main" id="{940D4C6F-C3BE-EC4E-ACE7-C68BA4BD0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0525" y="227965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5x5</a:t>
            </a:r>
          </a:p>
        </p:txBody>
      </p:sp>
      <p:sp>
        <p:nvSpPr>
          <p:cNvPr id="84997" name="Text Box 7">
            <a:extLst>
              <a:ext uri="{FF2B5EF4-FFF2-40B4-BE49-F238E27FC236}">
                <a16:creationId xmlns:a16="http://schemas.microsoft.com/office/drawing/2014/main" id="{FCB0A04A-9B98-2E48-A2EF-521708C90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27965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7x7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1C917FFD-14E7-3443-B051-84F565EA8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Alternative idea: Median filtering</a:t>
            </a:r>
          </a:p>
        </p:txBody>
      </p:sp>
      <p:sp>
        <p:nvSpPr>
          <p:cNvPr id="87042" name="Rectangle 4">
            <a:extLst>
              <a:ext uri="{FF2B5EF4-FFF2-40B4-BE49-F238E27FC236}">
                <a16:creationId xmlns:a16="http://schemas.microsoft.com/office/drawing/2014/main" id="{0462152A-564E-4C49-BCAE-F8B7B332FE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189038"/>
            <a:ext cx="7772400" cy="545465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A </a:t>
            </a:r>
            <a:r>
              <a:rPr lang="en-US" altLang="en-US" sz="2800" b="1">
                <a:latin typeface="Calibri" panose="020F0502020204030204" pitchFamily="34" charset="0"/>
                <a:ea typeface="ＭＳ Ｐゴシック" panose="020B0600070205080204" pitchFamily="34" charset="-128"/>
              </a:rPr>
              <a:t>median filter</a:t>
            </a:r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 operates over a window by selecting the median intensity in the window</a:t>
            </a: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b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</a:br>
            <a:endParaRPr lang="en-US" altLang="en-US" sz="28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87043" name="Object 3">
            <a:extLst>
              <a:ext uri="{FF2B5EF4-FFF2-40B4-BE49-F238E27FC236}">
                <a16:creationId xmlns:a16="http://schemas.microsoft.com/office/drawing/2014/main" id="{C5BABC6C-4E57-AF43-B0D9-F88DDA041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102100" progId="">
                  <p:embed/>
                </p:oleObj>
              </mc:Choice>
              <mc:Fallback>
                <p:oleObj name="Equation" r:id="rId3" imgW="2628900" imgH="4102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4" name="Picture 5">
            <a:extLst>
              <a:ext uri="{FF2B5EF4-FFF2-40B4-BE49-F238E27FC236}">
                <a16:creationId xmlns:a16="http://schemas.microsoft.com/office/drawing/2014/main" id="{486556E9-7DCF-1E44-8BB8-B06E8F31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2235200"/>
            <a:ext cx="5764212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128" name="Text Box 8">
            <a:extLst>
              <a:ext uri="{FF2B5EF4-FFF2-40B4-BE49-F238E27FC236}">
                <a16:creationId xmlns:a16="http://schemas.microsoft.com/office/drawing/2014/main" id="{DC3021D7-D7B5-AD45-9BB7-A6DBB6289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6186488"/>
            <a:ext cx="7178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>
                <a:solidFill>
                  <a:srgbClr val="FFFFFF"/>
                </a:solidFill>
                <a:latin typeface="Arial" panose="020B0604020202020204" pitchFamily="34" charset="0"/>
              </a:rPr>
              <a:t>Is median filtering linear?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51912B5D-784E-6E44-92D8-AA4108522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Median filter</a:t>
            </a:r>
          </a:p>
        </p:txBody>
      </p:sp>
      <p:sp>
        <p:nvSpPr>
          <p:cNvPr id="1077251" name="Rectangle 3">
            <a:extLst>
              <a:ext uri="{FF2B5EF4-FFF2-40B4-BE49-F238E27FC236}">
                <a16:creationId xmlns:a16="http://schemas.microsoft.com/office/drawing/2014/main" id="{07C5C615-B6C6-794E-A7F7-A7D9BE0A82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7772400" cy="14478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>
                <a:ea typeface="+mn-ea"/>
                <a:cs typeface="+mn-cs"/>
              </a:rPr>
              <a:t>What advantage does median filtering have over Gaussian filtering?</a:t>
            </a:r>
          </a:p>
          <a:p>
            <a:pPr lvl="1" eaLnBrk="1" hangingPunct="1">
              <a:defRPr/>
            </a:pPr>
            <a:r>
              <a:rPr lang="en-US" sz="2400" dirty="0">
                <a:ea typeface="+mn-ea"/>
              </a:rPr>
              <a:t>Robustness to outliers</a:t>
            </a:r>
          </a:p>
        </p:txBody>
      </p:sp>
      <p:pic>
        <p:nvPicPr>
          <p:cNvPr id="1077252" name="Picture 4">
            <a:extLst>
              <a:ext uri="{FF2B5EF4-FFF2-40B4-BE49-F238E27FC236}">
                <a16:creationId xmlns:a16="http://schemas.microsoft.com/office/drawing/2014/main" id="{E917A5E4-C949-8E46-BD8A-05BEF86F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343400" cy="385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251" grpId="0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A21D59ED-FBAC-734F-85EC-5698ED7DEB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Median filter</a:t>
            </a:r>
          </a:p>
        </p:txBody>
      </p:sp>
      <p:sp>
        <p:nvSpPr>
          <p:cNvPr id="91138" name="Rectangle 9">
            <a:extLst>
              <a:ext uri="{FF2B5EF4-FFF2-40B4-BE49-F238E27FC236}">
                <a16:creationId xmlns:a16="http://schemas.microsoft.com/office/drawing/2014/main" id="{0EC4878C-4D14-6240-B09B-5E4937828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609600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MATLAB: medfilt2(image, [h w])</a:t>
            </a:r>
          </a:p>
        </p:txBody>
      </p:sp>
      <p:pic>
        <p:nvPicPr>
          <p:cNvPr id="91139" name="Picture 4">
            <a:extLst>
              <a:ext uri="{FF2B5EF4-FFF2-40B4-BE49-F238E27FC236}">
                <a16:creationId xmlns:a16="http://schemas.microsoft.com/office/drawing/2014/main" id="{CF21347C-835A-7F41-9D1F-4CE6F4D2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23988"/>
            <a:ext cx="6705600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Text Box 5">
            <a:extLst>
              <a:ext uri="{FF2B5EF4-FFF2-40B4-BE49-F238E27FC236}">
                <a16:creationId xmlns:a16="http://schemas.microsoft.com/office/drawing/2014/main" id="{2BD80B1A-CF37-4A4C-808F-7087407A0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0" y="1087438"/>
            <a:ext cx="2790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Salt-and-pepper noise</a:t>
            </a:r>
          </a:p>
        </p:txBody>
      </p:sp>
      <p:sp>
        <p:nvSpPr>
          <p:cNvPr id="91141" name="Text Box 7">
            <a:extLst>
              <a:ext uri="{FF2B5EF4-FFF2-40B4-BE49-F238E27FC236}">
                <a16:creationId xmlns:a16="http://schemas.microsoft.com/office/drawing/2014/main" id="{9A209A9F-E875-BB46-8B95-D79BB5228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073150"/>
            <a:ext cx="2790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Median filtered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DC838B3F-6D21-9947-9C61-468A0F85D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>
                <a:ea typeface="+mj-ea"/>
                <a:cs typeface="+mj-cs"/>
              </a:rPr>
              <a:t>Median vs. Gaussian filtering</a:t>
            </a:r>
          </a:p>
        </p:txBody>
      </p:sp>
      <p:graphicFrame>
        <p:nvGraphicFramePr>
          <p:cNvPr id="93186" name="Object 3">
            <a:extLst>
              <a:ext uri="{FF2B5EF4-FFF2-40B4-BE49-F238E27FC236}">
                <a16:creationId xmlns:a16="http://schemas.microsoft.com/office/drawing/2014/main" id="{6230CE89-2FBF-F046-A4BE-1C08B5C4EE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102100" progId="">
                  <p:embed/>
                </p:oleObj>
              </mc:Choice>
              <mc:Fallback>
                <p:oleObj name="Equation" r:id="rId3" imgW="2628900" imgH="4102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7" name="AutoShape 4">
            <a:extLst>
              <a:ext uri="{FF2B5EF4-FFF2-40B4-BE49-F238E27FC236}">
                <a16:creationId xmlns:a16="http://schemas.microsoft.com/office/drawing/2014/main" id="{BD6773CD-7112-B04D-80C9-F28B0E820BA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8" name="Rectangle 5">
            <a:extLst>
              <a:ext uri="{FF2B5EF4-FFF2-40B4-BE49-F238E27FC236}">
                <a16:creationId xmlns:a16="http://schemas.microsoft.com/office/drawing/2014/main" id="{08412520-ABFA-DA40-B9AC-874C0EBC0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93189" name="Picture 9" descr="salt_and_pepper2">
            <a:extLst>
              <a:ext uri="{FF2B5EF4-FFF2-40B4-BE49-F238E27FC236}">
                <a16:creationId xmlns:a16="http://schemas.microsoft.com/office/drawing/2014/main" id="{4E47F420-424A-F44C-B9C4-A1A78FC1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50950"/>
            <a:ext cx="6400800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Text Box 10">
            <a:extLst>
              <a:ext uri="{FF2B5EF4-FFF2-40B4-BE49-F238E27FC236}">
                <a16:creationId xmlns:a16="http://schemas.microsoft.com/office/drawing/2014/main" id="{6294695F-C516-A244-9614-A809357ED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450" y="83820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3x3</a:t>
            </a:r>
          </a:p>
        </p:txBody>
      </p:sp>
      <p:sp>
        <p:nvSpPr>
          <p:cNvPr id="93191" name="Text Box 11">
            <a:extLst>
              <a:ext uri="{FF2B5EF4-FFF2-40B4-BE49-F238E27FC236}">
                <a16:creationId xmlns:a16="http://schemas.microsoft.com/office/drawing/2014/main" id="{ACB4229B-6659-A94E-BDBE-9C1BF840B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725" y="83820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5x5</a:t>
            </a:r>
          </a:p>
        </p:txBody>
      </p:sp>
      <p:sp>
        <p:nvSpPr>
          <p:cNvPr id="93192" name="Text Box 12">
            <a:extLst>
              <a:ext uri="{FF2B5EF4-FFF2-40B4-BE49-F238E27FC236}">
                <a16:creationId xmlns:a16="http://schemas.microsoft.com/office/drawing/2014/main" id="{DCE0CDC2-51BA-944D-B475-647C26D4F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838200"/>
            <a:ext cx="557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7x7</a:t>
            </a:r>
          </a:p>
        </p:txBody>
      </p:sp>
      <p:sp>
        <p:nvSpPr>
          <p:cNvPr id="93193" name="Text Box 13">
            <a:extLst>
              <a:ext uri="{FF2B5EF4-FFF2-40B4-BE49-F238E27FC236}">
                <a16:creationId xmlns:a16="http://schemas.microsoft.com/office/drawing/2014/main" id="{7D45BD04-76E9-9C40-9280-C338749F9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173288"/>
            <a:ext cx="1160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Gaussian</a:t>
            </a:r>
          </a:p>
        </p:txBody>
      </p:sp>
      <p:sp>
        <p:nvSpPr>
          <p:cNvPr id="93194" name="Text Box 14">
            <a:extLst>
              <a:ext uri="{FF2B5EF4-FFF2-40B4-BE49-F238E27FC236}">
                <a16:creationId xmlns:a16="http://schemas.microsoft.com/office/drawing/2014/main" id="{2B1445B3-0421-9F4E-8FF2-A1CF46365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8" y="5105400"/>
            <a:ext cx="941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Median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6A21AF91-48CD-C340-A4E8-9062EC7C3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Other non-linear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5D8A-ED84-F347-BE06-55A7BEB907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Weighted median (pixels further from center count less)</a:t>
            </a:r>
          </a:p>
          <a:p>
            <a:pPr eaLnBrk="1" hangingPunct="1"/>
            <a:endParaRPr lang="en-US" altLang="en-US" sz="24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Clipped mean (average, ignoring few brightest and darkest pixels)</a:t>
            </a:r>
          </a:p>
          <a:p>
            <a:pPr eaLnBrk="1" hangingPunct="1"/>
            <a:endParaRPr lang="en-US" altLang="en-US" sz="240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Bilateral filtering (weight by spatial distance </a:t>
            </a:r>
            <a:r>
              <a:rPr lang="en-US" altLang="en-US" sz="2400" i="1">
                <a:latin typeface="Calibri" panose="020F0502020204030204" pitchFamily="34" charset="0"/>
                <a:ea typeface="ＭＳ Ｐゴシック" panose="020B0600070205080204" pitchFamily="34" charset="-128"/>
              </a:rPr>
              <a:t>and</a:t>
            </a:r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</a:rPr>
              <a:t> intensity difference)</a:t>
            </a:r>
          </a:p>
        </p:txBody>
      </p:sp>
      <p:pic>
        <p:nvPicPr>
          <p:cNvPr id="2" name="Picture 2" descr="http://vision.ai.uiuc.edu/~qyang6/publications/images/cvpr-09-qingxiong-yang.jpg">
            <a:extLst>
              <a:ext uri="{FF2B5EF4-FFF2-40B4-BE49-F238E27FC236}">
                <a16:creationId xmlns:a16="http://schemas.microsoft.com/office/drawing/2014/main" id="{EED886CD-F936-A04A-9BD0-F6FDE1F11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91000"/>
            <a:ext cx="32194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C3697-76FD-A84C-848C-5F3FF7F24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943600"/>
            <a:ext cx="1825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FFFF"/>
                </a:solidFill>
                <a:latin typeface="Arial" panose="020B0604020202020204" pitchFamily="34" charset="0"/>
              </a:rPr>
              <a:t>Bilateral filtering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>
            <a:extLst>
              <a:ext uri="{FF2B5EF4-FFF2-40B4-BE49-F238E27FC236}">
                <a16:creationId xmlns:a16="http://schemas.microsoft.com/office/drawing/2014/main" id="{C5EFC391-4421-2E4E-AAD7-610A9DAEFBD6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>
            <a:extLst>
              <a:ext uri="{FF2B5EF4-FFF2-40B4-BE49-F238E27FC236}">
                <a16:creationId xmlns:a16="http://schemas.microsoft.com/office/drawing/2014/main" id="{EB47EEC5-DCB7-2D4B-BAAF-BF446834E513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>
            <a:extLst>
              <a:ext uri="{FF2B5EF4-FFF2-40B4-BE49-F238E27FC236}">
                <a16:creationId xmlns:a16="http://schemas.microsoft.com/office/drawing/2014/main" id="{AB3A17BD-81A5-4E49-9B15-C82A5E44D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61500" name="Group 380">
            <a:extLst>
              <a:ext uri="{FF2B5EF4-FFF2-40B4-BE49-F238E27FC236}">
                <a16:creationId xmlns:a16="http://schemas.microsoft.com/office/drawing/2014/main" id="{A9636055-F7A0-1A4E-ACDB-E87CC0970F76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>
            <a:extLst>
              <a:ext uri="{FF2B5EF4-FFF2-40B4-BE49-F238E27FC236}">
                <a16:creationId xmlns:a16="http://schemas.microsoft.com/office/drawing/2014/main" id="{C79429CA-D8CB-734E-80E8-EFCE80CB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6628" name="Text Box 376">
            <a:extLst>
              <a:ext uri="{FF2B5EF4-FFF2-40B4-BE49-F238E27FC236}">
                <a16:creationId xmlns:a16="http://schemas.microsoft.com/office/drawing/2014/main" id="{740D2239-C834-8A4D-878E-04A33EADE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Credit: S. Seitz</a:t>
            </a:r>
          </a:p>
        </p:txBody>
      </p:sp>
      <p:sp>
        <p:nvSpPr>
          <p:cNvPr id="261499" name="Rectangle 379">
            <a:extLst>
              <a:ext uri="{FF2B5EF4-FFF2-40B4-BE49-F238E27FC236}">
                <a16:creationId xmlns:a16="http://schemas.microsoft.com/office/drawing/2014/main" id="{CF8A0BF5-7D4A-D64D-9FA0-39D3A931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6630" name="Object 381">
            <a:extLst>
              <a:ext uri="{FF2B5EF4-FFF2-40B4-BE49-F238E27FC236}">
                <a16:creationId xmlns:a16="http://schemas.microsoft.com/office/drawing/2014/main" id="{5E155C19-EF5F-AD4F-AD15-2C6233F7DE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688500" imgH="8191500" progId="Equation.3">
                  <p:embed/>
                </p:oleObj>
              </mc:Choice>
              <mc:Fallback>
                <p:oleObj name="Equation" r:id="rId4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631" name="Object 3">
            <a:extLst>
              <a:ext uri="{FF2B5EF4-FFF2-40B4-BE49-F238E27FC236}">
                <a16:creationId xmlns:a16="http://schemas.microsoft.com/office/drawing/2014/main" id="{0C7306E6-A066-2B48-9C6B-688F9ED68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07300" imgH="4686300" progId="Equation.3">
                  <p:embed/>
                </p:oleObj>
              </mc:Choice>
              <mc:Fallback>
                <p:oleObj name="Equation" r:id="rId6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632" name="Object 4">
            <a:extLst>
              <a:ext uri="{FF2B5EF4-FFF2-40B4-BE49-F238E27FC236}">
                <a16:creationId xmlns:a16="http://schemas.microsoft.com/office/drawing/2014/main" id="{55D7BDD3-9722-C546-9BBA-4ECEEF766A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91500" imgH="4686300" progId="Equation.3">
                  <p:embed/>
                </p:oleObj>
              </mc:Choice>
              <mc:Fallback>
                <p:oleObj name="Equation" r:id="rId8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6">
            <a:extLst>
              <a:ext uri="{FF2B5EF4-FFF2-40B4-BE49-F238E27FC236}">
                <a16:creationId xmlns:a16="http://schemas.microsoft.com/office/drawing/2014/main" id="{1D723455-6216-BF4E-9BF0-353894A6210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noFill/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Review: Image filtering</a:t>
            </a:r>
          </a:p>
        </p:txBody>
      </p:sp>
      <p:grpSp>
        <p:nvGrpSpPr>
          <p:cNvPr id="96634" name="Group 4">
            <a:extLst>
              <a:ext uri="{FF2B5EF4-FFF2-40B4-BE49-F238E27FC236}">
                <a16:creationId xmlns:a16="http://schemas.microsoft.com/office/drawing/2014/main" id="{6F5A3BF7-EEFE-CA47-B80E-40E7ED1AE53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96636" name="Group 5">
              <a:extLst>
                <a:ext uri="{FF2B5EF4-FFF2-40B4-BE49-F238E27FC236}">
                  <a16:creationId xmlns:a16="http://schemas.microsoft.com/office/drawing/2014/main" id="{7EBE2FDB-AE13-B149-9E8F-B332CEB867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638" name="Rectangle 6">
                <a:extLst>
                  <a:ext uri="{FF2B5EF4-FFF2-40B4-BE49-F238E27FC236}">
                    <a16:creationId xmlns:a16="http://schemas.microsoft.com/office/drawing/2014/main" id="{AFCC2F12-FA6D-E54C-B42F-141E0695E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39" name="Rectangle 7">
                <a:extLst>
                  <a:ext uri="{FF2B5EF4-FFF2-40B4-BE49-F238E27FC236}">
                    <a16:creationId xmlns:a16="http://schemas.microsoft.com/office/drawing/2014/main" id="{DE197768-B1A9-B44C-B5AE-12FE7ABDE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0" name="Rectangle 8">
                <a:extLst>
                  <a:ext uri="{FF2B5EF4-FFF2-40B4-BE49-F238E27FC236}">
                    <a16:creationId xmlns:a16="http://schemas.microsoft.com/office/drawing/2014/main" id="{DB1F3A88-4845-814F-862B-5312C77E4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1" name="Rectangle 9">
                <a:extLst>
                  <a:ext uri="{FF2B5EF4-FFF2-40B4-BE49-F238E27FC236}">
                    <a16:creationId xmlns:a16="http://schemas.microsoft.com/office/drawing/2014/main" id="{4F20A928-64F4-0E44-99DC-0D45C06B7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2" name="Rectangle 10">
                <a:extLst>
                  <a:ext uri="{FF2B5EF4-FFF2-40B4-BE49-F238E27FC236}">
                    <a16:creationId xmlns:a16="http://schemas.microsoft.com/office/drawing/2014/main" id="{200B3278-D841-7C4E-BDBF-6814B915D0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3" name="Rectangle 11">
                <a:extLst>
                  <a:ext uri="{FF2B5EF4-FFF2-40B4-BE49-F238E27FC236}">
                    <a16:creationId xmlns:a16="http://schemas.microsoft.com/office/drawing/2014/main" id="{8D2A025F-EFEB-5045-A8AB-7C446D7CB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4" name="Rectangle 12">
                <a:extLst>
                  <a:ext uri="{FF2B5EF4-FFF2-40B4-BE49-F238E27FC236}">
                    <a16:creationId xmlns:a16="http://schemas.microsoft.com/office/drawing/2014/main" id="{DE4D6CFE-C00B-6545-B397-A7767E27BA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5" name="Rectangle 13">
                <a:extLst>
                  <a:ext uri="{FF2B5EF4-FFF2-40B4-BE49-F238E27FC236}">
                    <a16:creationId xmlns:a16="http://schemas.microsoft.com/office/drawing/2014/main" id="{5FA209A8-257D-1F48-883E-A25EC5AD0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6" name="Rectangle 14">
                <a:extLst>
                  <a:ext uri="{FF2B5EF4-FFF2-40B4-BE49-F238E27FC236}">
                    <a16:creationId xmlns:a16="http://schemas.microsoft.com/office/drawing/2014/main" id="{B2DF7889-D672-5249-8583-6EA7DA0B3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6647" name="Line 15">
                <a:extLst>
                  <a:ext uri="{FF2B5EF4-FFF2-40B4-BE49-F238E27FC236}">
                    <a16:creationId xmlns:a16="http://schemas.microsoft.com/office/drawing/2014/main" id="{547A6178-C94B-5E42-99A1-A0511AE15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48" name="Line 16">
                <a:extLst>
                  <a:ext uri="{FF2B5EF4-FFF2-40B4-BE49-F238E27FC236}">
                    <a16:creationId xmlns:a16="http://schemas.microsoft.com/office/drawing/2014/main" id="{F1CA3182-5586-7143-BE5B-D5102452C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49" name="Line 17">
                <a:extLst>
                  <a:ext uri="{FF2B5EF4-FFF2-40B4-BE49-F238E27FC236}">
                    <a16:creationId xmlns:a16="http://schemas.microsoft.com/office/drawing/2014/main" id="{83C1D323-3530-9E4B-AD9A-FEF7B43D78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50" name="Line 18">
                <a:extLst>
                  <a:ext uri="{FF2B5EF4-FFF2-40B4-BE49-F238E27FC236}">
                    <a16:creationId xmlns:a16="http://schemas.microsoft.com/office/drawing/2014/main" id="{0082686D-2975-FB4A-8ECB-21CC24EF4B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51" name="Line 19">
                <a:extLst>
                  <a:ext uri="{FF2B5EF4-FFF2-40B4-BE49-F238E27FC236}">
                    <a16:creationId xmlns:a16="http://schemas.microsoft.com/office/drawing/2014/main" id="{1A3376B0-DAD3-6442-9FBA-9C2822D401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52" name="Line 20">
                <a:extLst>
                  <a:ext uri="{FF2B5EF4-FFF2-40B4-BE49-F238E27FC236}">
                    <a16:creationId xmlns:a16="http://schemas.microsoft.com/office/drawing/2014/main" id="{0A831B2F-7943-F04C-8909-27459079DC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53" name="Line 21">
                <a:extLst>
                  <a:ext uri="{FF2B5EF4-FFF2-40B4-BE49-F238E27FC236}">
                    <a16:creationId xmlns:a16="http://schemas.microsoft.com/office/drawing/2014/main" id="{16E0811A-C77A-A14E-A1C6-2FBB15D71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654" name="Line 22">
                <a:extLst>
                  <a:ext uri="{FF2B5EF4-FFF2-40B4-BE49-F238E27FC236}">
                    <a16:creationId xmlns:a16="http://schemas.microsoft.com/office/drawing/2014/main" id="{A796E02A-4331-0F4C-9CBD-EE1E096AB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637" name="Picture 23" descr="txp_fig">
              <a:extLst>
                <a:ext uri="{FF2B5EF4-FFF2-40B4-BE49-F238E27FC236}">
                  <a16:creationId xmlns:a16="http://schemas.microsoft.com/office/drawing/2014/main" id="{190B06B6-CF9E-4F4E-B10E-929905A658C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6635" name="Object 26">
            <a:extLst>
              <a:ext uri="{FF2B5EF4-FFF2-40B4-BE49-F238E27FC236}">
                <a16:creationId xmlns:a16="http://schemas.microsoft.com/office/drawing/2014/main" id="{F182EB4D-54BC-EC47-91D8-2D699D6EFF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483600" imgH="4686300" progId="Equation.3">
                  <p:embed/>
                </p:oleObj>
              </mc:Choice>
              <mc:Fallback>
                <p:oleObj name="Equation" r:id="rId11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>
            <a:extLst>
              <a:ext uri="{FF2B5EF4-FFF2-40B4-BE49-F238E27FC236}">
                <a16:creationId xmlns:a16="http://schemas.microsoft.com/office/drawing/2014/main" id="{A8C0CA41-0F16-B64B-8E7A-296CB4F57203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>
            <a:extLst>
              <a:ext uri="{FF2B5EF4-FFF2-40B4-BE49-F238E27FC236}">
                <a16:creationId xmlns:a16="http://schemas.microsoft.com/office/drawing/2014/main" id="{AB308F90-1E95-524E-8F8A-969EA5B8DCFB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8551" name="Rectangle 251">
            <a:extLst>
              <a:ext uri="{FF2B5EF4-FFF2-40B4-BE49-F238E27FC236}">
                <a16:creationId xmlns:a16="http://schemas.microsoft.com/office/drawing/2014/main" id="{787910E4-E978-6041-AB94-53B03DA44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63420" name="Group 252">
            <a:extLst>
              <a:ext uri="{FF2B5EF4-FFF2-40B4-BE49-F238E27FC236}">
                <a16:creationId xmlns:a16="http://schemas.microsoft.com/office/drawing/2014/main" id="{5C6733C9-C935-634A-B8C3-E592490AC529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8675" name="Rectangle 375">
            <a:extLst>
              <a:ext uri="{FF2B5EF4-FFF2-40B4-BE49-F238E27FC236}">
                <a16:creationId xmlns:a16="http://schemas.microsoft.com/office/drawing/2014/main" id="{A2BCEB13-FCA8-7643-86EC-3FA3EAFA6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8676" name="Object 381">
            <a:extLst>
              <a:ext uri="{FF2B5EF4-FFF2-40B4-BE49-F238E27FC236}">
                <a16:creationId xmlns:a16="http://schemas.microsoft.com/office/drawing/2014/main" id="{6F45D7CC-5D71-9E47-B8DB-BCF7F30913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688500" imgH="8191500" progId="Equation.3">
                  <p:embed/>
                </p:oleObj>
              </mc:Choice>
              <mc:Fallback>
                <p:oleObj name="Equation" r:id="rId4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77" name="Object 3">
            <a:extLst>
              <a:ext uri="{FF2B5EF4-FFF2-40B4-BE49-F238E27FC236}">
                <a16:creationId xmlns:a16="http://schemas.microsoft.com/office/drawing/2014/main" id="{D3D5AE76-8B8B-D24B-9E1E-E60FA4C613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07300" imgH="4686300" progId="Equation.3">
                  <p:embed/>
                </p:oleObj>
              </mc:Choice>
              <mc:Fallback>
                <p:oleObj name="Equation" r:id="rId6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678" name="Object 4">
            <a:extLst>
              <a:ext uri="{FF2B5EF4-FFF2-40B4-BE49-F238E27FC236}">
                <a16:creationId xmlns:a16="http://schemas.microsoft.com/office/drawing/2014/main" id="{EB80BDAE-A973-BB41-8E14-EFB3EBD55A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91500" imgH="4686300" progId="Equation.3">
                  <p:embed/>
                </p:oleObj>
              </mc:Choice>
              <mc:Fallback>
                <p:oleObj name="Equation" r:id="rId8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679" name="Rectangle 16">
            <a:extLst>
              <a:ext uri="{FF2B5EF4-FFF2-40B4-BE49-F238E27FC236}">
                <a16:creationId xmlns:a16="http://schemas.microsoft.com/office/drawing/2014/main" id="{5B16C3EE-43D1-9F4D-8433-2F9A6F855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98680" name="Group 4">
            <a:extLst>
              <a:ext uri="{FF2B5EF4-FFF2-40B4-BE49-F238E27FC236}">
                <a16:creationId xmlns:a16="http://schemas.microsoft.com/office/drawing/2014/main" id="{5E70CE35-499A-E641-9893-2539F10144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98683" name="Group 5">
              <a:extLst>
                <a:ext uri="{FF2B5EF4-FFF2-40B4-BE49-F238E27FC236}">
                  <a16:creationId xmlns:a16="http://schemas.microsoft.com/office/drawing/2014/main" id="{29FE8687-41E3-F64C-A7A5-923245E91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8685" name="Rectangle 6">
                <a:extLst>
                  <a:ext uri="{FF2B5EF4-FFF2-40B4-BE49-F238E27FC236}">
                    <a16:creationId xmlns:a16="http://schemas.microsoft.com/office/drawing/2014/main" id="{F6597405-3B08-FA4C-BB80-DAF6187B1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86" name="Rectangle 7">
                <a:extLst>
                  <a:ext uri="{FF2B5EF4-FFF2-40B4-BE49-F238E27FC236}">
                    <a16:creationId xmlns:a16="http://schemas.microsoft.com/office/drawing/2014/main" id="{E379AAA5-6C01-8A49-860F-FCCD05974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87" name="Rectangle 8">
                <a:extLst>
                  <a:ext uri="{FF2B5EF4-FFF2-40B4-BE49-F238E27FC236}">
                    <a16:creationId xmlns:a16="http://schemas.microsoft.com/office/drawing/2014/main" id="{E87C3E49-71B1-3443-88C9-6B4F2AD8C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88" name="Rectangle 9">
                <a:extLst>
                  <a:ext uri="{FF2B5EF4-FFF2-40B4-BE49-F238E27FC236}">
                    <a16:creationId xmlns:a16="http://schemas.microsoft.com/office/drawing/2014/main" id="{2359932A-CAFC-474B-BCDC-52F9131FF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89" name="Rectangle 10">
                <a:extLst>
                  <a:ext uri="{FF2B5EF4-FFF2-40B4-BE49-F238E27FC236}">
                    <a16:creationId xmlns:a16="http://schemas.microsoft.com/office/drawing/2014/main" id="{A1A80BB8-3B61-2B44-AFC4-21DD2C25F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90" name="Rectangle 11">
                <a:extLst>
                  <a:ext uri="{FF2B5EF4-FFF2-40B4-BE49-F238E27FC236}">
                    <a16:creationId xmlns:a16="http://schemas.microsoft.com/office/drawing/2014/main" id="{1ACC0A28-401E-9E43-88FC-1727A7952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91" name="Rectangle 12">
                <a:extLst>
                  <a:ext uri="{FF2B5EF4-FFF2-40B4-BE49-F238E27FC236}">
                    <a16:creationId xmlns:a16="http://schemas.microsoft.com/office/drawing/2014/main" id="{4FCDC1F8-DF12-6E48-97C5-86C96F4AB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92" name="Rectangle 13">
                <a:extLst>
                  <a:ext uri="{FF2B5EF4-FFF2-40B4-BE49-F238E27FC236}">
                    <a16:creationId xmlns:a16="http://schemas.microsoft.com/office/drawing/2014/main" id="{A2BA7CF6-69EA-E949-921D-9722A950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93" name="Rectangle 14">
                <a:extLst>
                  <a:ext uri="{FF2B5EF4-FFF2-40B4-BE49-F238E27FC236}">
                    <a16:creationId xmlns:a16="http://schemas.microsoft.com/office/drawing/2014/main" id="{81606D3C-5EF8-7B4F-A8C5-EEF24360F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98694" name="Line 15">
                <a:extLst>
                  <a:ext uri="{FF2B5EF4-FFF2-40B4-BE49-F238E27FC236}">
                    <a16:creationId xmlns:a16="http://schemas.microsoft.com/office/drawing/2014/main" id="{D80FAD38-0817-084C-9858-5035A0FC5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695" name="Line 16">
                <a:extLst>
                  <a:ext uri="{FF2B5EF4-FFF2-40B4-BE49-F238E27FC236}">
                    <a16:creationId xmlns:a16="http://schemas.microsoft.com/office/drawing/2014/main" id="{5D57C9F1-C3AC-2C4D-8C3C-2CF57221E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696" name="Line 17">
                <a:extLst>
                  <a:ext uri="{FF2B5EF4-FFF2-40B4-BE49-F238E27FC236}">
                    <a16:creationId xmlns:a16="http://schemas.microsoft.com/office/drawing/2014/main" id="{94CD71E9-4DA4-B244-B6A4-7A40067887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697" name="Line 18">
                <a:extLst>
                  <a:ext uri="{FF2B5EF4-FFF2-40B4-BE49-F238E27FC236}">
                    <a16:creationId xmlns:a16="http://schemas.microsoft.com/office/drawing/2014/main" id="{6617F206-8813-E547-B1D6-D5B0DBB2D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698" name="Line 19">
                <a:extLst>
                  <a:ext uri="{FF2B5EF4-FFF2-40B4-BE49-F238E27FC236}">
                    <a16:creationId xmlns:a16="http://schemas.microsoft.com/office/drawing/2014/main" id="{3090BCB5-5DF4-FE40-B097-220439E71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699" name="Line 20">
                <a:extLst>
                  <a:ext uri="{FF2B5EF4-FFF2-40B4-BE49-F238E27FC236}">
                    <a16:creationId xmlns:a16="http://schemas.microsoft.com/office/drawing/2014/main" id="{2D0346FD-5703-E04F-81AF-5F2DABCEDA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700" name="Line 21">
                <a:extLst>
                  <a:ext uri="{FF2B5EF4-FFF2-40B4-BE49-F238E27FC236}">
                    <a16:creationId xmlns:a16="http://schemas.microsoft.com/office/drawing/2014/main" id="{E43B1CB8-E328-8B42-B234-9966E02B8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8701" name="Line 22">
                <a:extLst>
                  <a:ext uri="{FF2B5EF4-FFF2-40B4-BE49-F238E27FC236}">
                    <a16:creationId xmlns:a16="http://schemas.microsoft.com/office/drawing/2014/main" id="{476A8B77-68F7-1342-A8D9-8CE158532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8684" name="Picture 23" descr="txp_fig">
              <a:extLst>
                <a:ext uri="{FF2B5EF4-FFF2-40B4-BE49-F238E27FC236}">
                  <a16:creationId xmlns:a16="http://schemas.microsoft.com/office/drawing/2014/main" id="{2B28AC93-30DC-DB45-909E-65B3B589874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98681" name="Object 26">
            <a:extLst>
              <a:ext uri="{FF2B5EF4-FFF2-40B4-BE49-F238E27FC236}">
                <a16:creationId xmlns:a16="http://schemas.microsoft.com/office/drawing/2014/main" id="{66364C56-8840-D045-966A-6444BDF932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483600" imgH="4686300" progId="Equation.3">
                  <p:embed/>
                </p:oleObj>
              </mc:Choice>
              <mc:Fallback>
                <p:oleObj name="Equation" r:id="rId11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682" name="Text Box 376">
            <a:extLst>
              <a:ext uri="{FF2B5EF4-FFF2-40B4-BE49-F238E27FC236}">
                <a16:creationId xmlns:a16="http://schemas.microsoft.com/office/drawing/2014/main" id="{EC1B1B2E-2BCE-014D-A3E5-69A94FD6D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08764600-FAEB-0A4E-8C83-0D6C1BAD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>
            <a:extLst>
              <a:ext uri="{FF2B5EF4-FFF2-40B4-BE49-F238E27FC236}">
                <a16:creationId xmlns:a16="http://schemas.microsoft.com/office/drawing/2014/main" id="{57A4663D-9AE2-D044-A531-9A7DD0E2F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76AEDAB-3516-394D-8128-2168307033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4648200" cy="1447800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Method 2: SSD</a:t>
            </a:r>
          </a:p>
          <a:p>
            <a:pPr lvl="1"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5604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9CFA4978-3779-B74C-89C9-5A512293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6205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 descr="C:\Documents and Settings\Derek Hoiem\My Documents\Classes\Spring10 - Computer Vision\figs\eyedet_ssd.png">
            <a:extLst>
              <a:ext uri="{FF2B5EF4-FFF2-40B4-BE49-F238E27FC236}">
                <a16:creationId xmlns:a16="http://schemas.microsoft.com/office/drawing/2014/main" id="{9B16B719-1167-F04F-B653-EBED4EC1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895600"/>
            <a:ext cx="2736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7">
            <a:extLst>
              <a:ext uri="{FF2B5EF4-FFF2-40B4-BE49-F238E27FC236}">
                <a16:creationId xmlns:a16="http://schemas.microsoft.com/office/drawing/2014/main" id="{6136AD3E-A3D2-E047-BA63-3017734BA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25607" name="TextBox 8">
            <a:extLst>
              <a:ext uri="{FF2B5EF4-FFF2-40B4-BE49-F238E27FC236}">
                <a16:creationId xmlns:a16="http://schemas.microsoft.com/office/drawing/2014/main" id="{5A1FC737-53E9-854B-B502-D413D2577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369050"/>
            <a:ext cx="119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sqrt(SSD)</a:t>
            </a:r>
          </a:p>
        </p:txBody>
      </p:sp>
      <p:sp>
        <p:nvSpPr>
          <p:cNvPr id="25608" name="TextBox 9">
            <a:extLst>
              <a:ext uri="{FF2B5EF4-FFF2-40B4-BE49-F238E27FC236}">
                <a16:creationId xmlns:a16="http://schemas.microsoft.com/office/drawing/2014/main" id="{1CAF4928-B11F-144E-A233-5FDC7BFAA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6354763"/>
            <a:ext cx="2171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Thresholded Image</a:t>
            </a:r>
          </a:p>
        </p:txBody>
      </p:sp>
      <p:graphicFrame>
        <p:nvGraphicFramePr>
          <p:cNvPr id="25609" name="Object 381">
            <a:extLst>
              <a:ext uri="{FF2B5EF4-FFF2-40B4-BE49-F238E27FC236}">
                <a16:creationId xmlns:a16="http://schemas.microsoft.com/office/drawing/2014/main" id="{FBE350B3-283A-7E45-8715-A712C7F50D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175" y="2065338"/>
          <a:ext cx="478472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3835300" imgH="8191500" progId="Equation.3">
                  <p:embed/>
                </p:oleObj>
              </mc:Choice>
              <mc:Fallback>
                <p:oleObj name="Equation" r:id="rId6" imgW="538353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2065338"/>
                        <a:ext cx="4784725" cy="7286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10" name="Picture 12" descr="C:\Users\Hoiem\Documents\Classes\Computational Photography - Fall 2010\lectures\figs\filters\eyedet_ssd_thresh.png">
            <a:extLst>
              <a:ext uri="{FF2B5EF4-FFF2-40B4-BE49-F238E27FC236}">
                <a16:creationId xmlns:a16="http://schemas.microsoft.com/office/drawing/2014/main" id="{15A422EB-314E-F848-B270-B4623363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95600"/>
            <a:ext cx="2736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400FBA-C124-2E4E-96F3-6745AA1876AF}"/>
              </a:ext>
            </a:extLst>
          </p:cNvPr>
          <p:cNvCxnSpPr/>
          <p:nvPr/>
        </p:nvCxnSpPr>
        <p:spPr>
          <a:xfrm rot="5400000">
            <a:off x="6896100" y="3848100"/>
            <a:ext cx="6096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A7E29-8F6F-774F-B02B-8F677CEBB2DE}"/>
              </a:ext>
            </a:extLst>
          </p:cNvPr>
          <p:cNvCxnSpPr/>
          <p:nvPr/>
        </p:nvCxnSpPr>
        <p:spPr>
          <a:xfrm rot="16200000" flipH="1">
            <a:off x="7308850" y="4000500"/>
            <a:ext cx="6096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3" name="TextBox 14">
            <a:extLst>
              <a:ext uri="{FF2B5EF4-FFF2-40B4-BE49-F238E27FC236}">
                <a16:creationId xmlns:a16="http://schemas.microsoft.com/office/drawing/2014/main" id="{633687A8-8373-9E4B-B99A-A170EFDE1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00400"/>
            <a:ext cx="189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True detections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034EFF-F853-C44C-A5F8-3946EAAF4B04}"/>
              </a:ext>
            </a:extLst>
          </p:cNvPr>
          <p:cNvSpPr/>
          <p:nvPr/>
        </p:nvSpPr>
        <p:spPr>
          <a:xfrm>
            <a:off x="1066800" y="5114352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FF00"/>
                </a:solidFill>
              </a:rPr>
              <a:t>Problem: SSD sensitive to average intensity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>
            <a:extLst>
              <a:ext uri="{FF2B5EF4-FFF2-40B4-BE49-F238E27FC236}">
                <a16:creationId xmlns:a16="http://schemas.microsoft.com/office/drawing/2014/main" id="{95A4D60C-2786-A644-8125-685675E531F1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>
            <a:extLst>
              <a:ext uri="{FF2B5EF4-FFF2-40B4-BE49-F238E27FC236}">
                <a16:creationId xmlns:a16="http://schemas.microsoft.com/office/drawing/2014/main" id="{CE3B4A96-7523-7D4F-A18E-E7A94FC5567A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ＭＳ Ｐゴシック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0599" name="Rectangle 251">
            <a:extLst>
              <a:ext uri="{FF2B5EF4-FFF2-40B4-BE49-F238E27FC236}">
                <a16:creationId xmlns:a16="http://schemas.microsoft.com/office/drawing/2014/main" id="{E69E669B-A14E-6A4F-AEEF-6634C63CE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65468" name="Group 252">
            <a:extLst>
              <a:ext uri="{FF2B5EF4-FFF2-40B4-BE49-F238E27FC236}">
                <a16:creationId xmlns:a16="http://schemas.microsoft.com/office/drawing/2014/main" id="{010013E3-D8DF-DF47-89F7-1FAAAABB26F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0723" name="Rectangle 375">
            <a:extLst>
              <a:ext uri="{FF2B5EF4-FFF2-40B4-BE49-F238E27FC236}">
                <a16:creationId xmlns:a16="http://schemas.microsoft.com/office/drawing/2014/main" id="{34FF6DAE-B299-5B46-8A45-F5995A94D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00724" name="Object 381">
            <a:extLst>
              <a:ext uri="{FF2B5EF4-FFF2-40B4-BE49-F238E27FC236}">
                <a16:creationId xmlns:a16="http://schemas.microsoft.com/office/drawing/2014/main" id="{4BB6804A-7203-6B48-B3D7-60C2899B6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7688500" imgH="8191500" progId="Equation.3">
                  <p:embed/>
                </p:oleObj>
              </mc:Choice>
              <mc:Fallback>
                <p:oleObj name="Equation" r:id="rId4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725" name="Object 3">
            <a:extLst>
              <a:ext uri="{FF2B5EF4-FFF2-40B4-BE49-F238E27FC236}">
                <a16:creationId xmlns:a16="http://schemas.microsoft.com/office/drawing/2014/main" id="{EDAD79B9-E465-2F41-9CC9-2691D27499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07300" imgH="4686300" progId="Equation.3">
                  <p:embed/>
                </p:oleObj>
              </mc:Choice>
              <mc:Fallback>
                <p:oleObj name="Equation" r:id="rId6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726" name="Object 4">
            <a:extLst>
              <a:ext uri="{FF2B5EF4-FFF2-40B4-BE49-F238E27FC236}">
                <a16:creationId xmlns:a16="http://schemas.microsoft.com/office/drawing/2014/main" id="{3D95E72B-8295-A74A-AE27-B24770566C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91500" imgH="4686300" progId="Equation.3">
                  <p:embed/>
                </p:oleObj>
              </mc:Choice>
              <mc:Fallback>
                <p:oleObj name="Equation" r:id="rId8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727" name="Rectangle 16">
            <a:extLst>
              <a:ext uri="{FF2B5EF4-FFF2-40B4-BE49-F238E27FC236}">
                <a16:creationId xmlns:a16="http://schemas.microsoft.com/office/drawing/2014/main" id="{78939B08-9B90-214E-ACEB-6F0227F99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Calibri" panose="020F0502020204030204" pitchFamily="34" charset="0"/>
              </a:rPr>
              <a:t>Image filtering</a:t>
            </a:r>
          </a:p>
        </p:txBody>
      </p:sp>
      <p:grpSp>
        <p:nvGrpSpPr>
          <p:cNvPr id="100728" name="Group 4">
            <a:extLst>
              <a:ext uri="{FF2B5EF4-FFF2-40B4-BE49-F238E27FC236}">
                <a16:creationId xmlns:a16="http://schemas.microsoft.com/office/drawing/2014/main" id="{18C52B24-CBB4-0446-8E9D-29EACCECBD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</p:grpSpPr>
        <p:grpSp>
          <p:nvGrpSpPr>
            <p:cNvPr id="100731" name="Group 5">
              <a:extLst>
                <a:ext uri="{FF2B5EF4-FFF2-40B4-BE49-F238E27FC236}">
                  <a16:creationId xmlns:a16="http://schemas.microsoft.com/office/drawing/2014/main" id="{FD28F3C8-CC6D-F54C-9373-59729C296E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00733" name="Rectangle 6">
                <a:extLst>
                  <a:ext uri="{FF2B5EF4-FFF2-40B4-BE49-F238E27FC236}">
                    <a16:creationId xmlns:a16="http://schemas.microsoft.com/office/drawing/2014/main" id="{6384B111-BEA2-B64D-A56F-4F82737E6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4" name="Rectangle 7">
                <a:extLst>
                  <a:ext uri="{FF2B5EF4-FFF2-40B4-BE49-F238E27FC236}">
                    <a16:creationId xmlns:a16="http://schemas.microsoft.com/office/drawing/2014/main" id="{9F81B049-AB84-084C-BD55-1ECFA532F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5" name="Rectangle 8">
                <a:extLst>
                  <a:ext uri="{FF2B5EF4-FFF2-40B4-BE49-F238E27FC236}">
                    <a16:creationId xmlns:a16="http://schemas.microsoft.com/office/drawing/2014/main" id="{AB9B0282-62A3-EC46-96EB-84FA0CE53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6" name="Rectangle 9">
                <a:extLst>
                  <a:ext uri="{FF2B5EF4-FFF2-40B4-BE49-F238E27FC236}">
                    <a16:creationId xmlns:a16="http://schemas.microsoft.com/office/drawing/2014/main" id="{B1A64065-25E0-434D-BFD4-B42D11530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7" name="Rectangle 10">
                <a:extLst>
                  <a:ext uri="{FF2B5EF4-FFF2-40B4-BE49-F238E27FC236}">
                    <a16:creationId xmlns:a16="http://schemas.microsoft.com/office/drawing/2014/main" id="{F8A180EC-9984-9A40-BEFD-DBFA053BE1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8" name="Rectangle 11">
                <a:extLst>
                  <a:ext uri="{FF2B5EF4-FFF2-40B4-BE49-F238E27FC236}">
                    <a16:creationId xmlns:a16="http://schemas.microsoft.com/office/drawing/2014/main" id="{F5774B26-3BFF-1348-92AD-E3410C845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39" name="Rectangle 12">
                <a:extLst>
                  <a:ext uri="{FF2B5EF4-FFF2-40B4-BE49-F238E27FC236}">
                    <a16:creationId xmlns:a16="http://schemas.microsoft.com/office/drawing/2014/main" id="{CFF0A7F6-03C1-9D4A-8924-735404845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40" name="Rectangle 13">
                <a:extLst>
                  <a:ext uri="{FF2B5EF4-FFF2-40B4-BE49-F238E27FC236}">
                    <a16:creationId xmlns:a16="http://schemas.microsoft.com/office/drawing/2014/main" id="{DD85218D-AAEB-8449-916C-CBE76E79E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41" name="Rectangle 14">
                <a:extLst>
                  <a:ext uri="{FF2B5EF4-FFF2-40B4-BE49-F238E27FC236}">
                    <a16:creationId xmlns:a16="http://schemas.microsoft.com/office/drawing/2014/main" id="{2AEFAEA6-BCC9-2645-BC55-D5D04A4EE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00742" name="Line 15">
                <a:extLst>
                  <a:ext uri="{FF2B5EF4-FFF2-40B4-BE49-F238E27FC236}">
                    <a16:creationId xmlns:a16="http://schemas.microsoft.com/office/drawing/2014/main" id="{CD263D06-009F-054A-AD46-C221CF87B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3" name="Line 16">
                <a:extLst>
                  <a:ext uri="{FF2B5EF4-FFF2-40B4-BE49-F238E27FC236}">
                    <a16:creationId xmlns:a16="http://schemas.microsoft.com/office/drawing/2014/main" id="{6BE97A40-16C4-D042-BE91-F8F53A5FE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4" name="Line 17">
                <a:extLst>
                  <a:ext uri="{FF2B5EF4-FFF2-40B4-BE49-F238E27FC236}">
                    <a16:creationId xmlns:a16="http://schemas.microsoft.com/office/drawing/2014/main" id="{45FD5651-5ED3-7647-8F5F-4FA431CF38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5" name="Line 18">
                <a:extLst>
                  <a:ext uri="{FF2B5EF4-FFF2-40B4-BE49-F238E27FC236}">
                    <a16:creationId xmlns:a16="http://schemas.microsoft.com/office/drawing/2014/main" id="{8CE74C2F-B623-2F40-9F20-2737A9DD6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6" name="Line 19">
                <a:extLst>
                  <a:ext uri="{FF2B5EF4-FFF2-40B4-BE49-F238E27FC236}">
                    <a16:creationId xmlns:a16="http://schemas.microsoft.com/office/drawing/2014/main" id="{2EC82E38-A6A3-E84C-B4EF-C23381B60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7" name="Line 20">
                <a:extLst>
                  <a:ext uri="{FF2B5EF4-FFF2-40B4-BE49-F238E27FC236}">
                    <a16:creationId xmlns:a16="http://schemas.microsoft.com/office/drawing/2014/main" id="{FE7C49CB-F4B8-2643-92AD-8D0510681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8" name="Line 21">
                <a:extLst>
                  <a:ext uri="{FF2B5EF4-FFF2-40B4-BE49-F238E27FC236}">
                    <a16:creationId xmlns:a16="http://schemas.microsoft.com/office/drawing/2014/main" id="{9A493469-CF10-9744-9D71-D5BB20179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00749" name="Line 22">
                <a:extLst>
                  <a:ext uri="{FF2B5EF4-FFF2-40B4-BE49-F238E27FC236}">
                    <a16:creationId xmlns:a16="http://schemas.microsoft.com/office/drawing/2014/main" id="{8BBB103E-F8D1-B949-8323-35D28EB81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00732" name="Picture 23" descr="txp_fig">
              <a:extLst>
                <a:ext uri="{FF2B5EF4-FFF2-40B4-BE49-F238E27FC236}">
                  <a16:creationId xmlns:a16="http://schemas.microsoft.com/office/drawing/2014/main" id="{BA399040-BF8D-294A-8998-421C75F64E0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00729" name="Object 26">
            <a:extLst>
              <a:ext uri="{FF2B5EF4-FFF2-40B4-BE49-F238E27FC236}">
                <a16:creationId xmlns:a16="http://schemas.microsoft.com/office/drawing/2014/main" id="{154725F7-611E-9346-BAC9-389D1A0C5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483600" imgH="4686300" progId="Equation.3">
                  <p:embed/>
                </p:oleObj>
              </mc:Choice>
              <mc:Fallback>
                <p:oleObj name="Equation" r:id="rId11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730" name="Text Box 376">
            <a:extLst>
              <a:ext uri="{FF2B5EF4-FFF2-40B4-BE49-F238E27FC236}">
                <a16:creationId xmlns:a16="http://schemas.microsoft.com/office/drawing/2014/main" id="{06021F8C-5D8B-E64D-B5CB-D483EB6FF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5" y="6550025"/>
            <a:ext cx="1381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t>Credit: S. Seitz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>
            <a:extLst>
              <a:ext uri="{FF2B5EF4-FFF2-40B4-BE49-F238E27FC236}">
                <a16:creationId xmlns:a16="http://schemas.microsoft.com/office/drawing/2014/main" id="{8CAE15D2-A93E-4749-9906-A5DFB0A65C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Filtering in spatial domain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E6989465-5860-924F-9671-BF778C22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9" t="12923" r="12308" b="45232"/>
          <a:stretch>
            <a:fillRect/>
          </a:stretch>
        </p:blipFill>
        <p:spPr bwMode="auto">
          <a:xfrm>
            <a:off x="3962400" y="3733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03" name="Group 5">
            <a:extLst>
              <a:ext uri="{FF2B5EF4-FFF2-40B4-BE49-F238E27FC236}">
                <a16:creationId xmlns:a16="http://schemas.microsoft.com/office/drawing/2014/main" id="{8D88FC02-78AB-D04E-84A3-4A4CF9F643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8000" y="0"/>
            <a:ext cx="1390650" cy="1371600"/>
            <a:chOff x="144" y="144"/>
            <a:chExt cx="1152" cy="1136"/>
          </a:xfrm>
        </p:grpSpPr>
        <p:sp>
          <p:nvSpPr>
            <p:cNvPr id="102408" name="Rectangle 6">
              <a:extLst>
                <a:ext uri="{FF2B5EF4-FFF2-40B4-BE49-F238E27FC236}">
                  <a16:creationId xmlns:a16="http://schemas.microsoft.com/office/drawing/2014/main" id="{7E2F298E-C584-8B4E-A27D-1B35A8267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102409" name="Rectangle 7">
              <a:extLst>
                <a:ext uri="{FF2B5EF4-FFF2-40B4-BE49-F238E27FC236}">
                  <a16:creationId xmlns:a16="http://schemas.microsoft.com/office/drawing/2014/main" id="{2F91F731-8B51-AF42-8C64-E45F0D31E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02410" name="Rectangle 8">
              <a:extLst>
                <a:ext uri="{FF2B5EF4-FFF2-40B4-BE49-F238E27FC236}">
                  <a16:creationId xmlns:a16="http://schemas.microsoft.com/office/drawing/2014/main" id="{0DA897C7-B9A0-7940-A2AA-F09871F81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2411" name="Rectangle 9">
              <a:extLst>
                <a:ext uri="{FF2B5EF4-FFF2-40B4-BE49-F238E27FC236}">
                  <a16:creationId xmlns:a16="http://schemas.microsoft.com/office/drawing/2014/main" id="{2586E35F-81E1-A842-9760-67B83CCBC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-2</a:t>
              </a:r>
            </a:p>
          </p:txBody>
        </p:sp>
        <p:sp>
          <p:nvSpPr>
            <p:cNvPr id="102412" name="Rectangle 10">
              <a:extLst>
                <a:ext uri="{FF2B5EF4-FFF2-40B4-BE49-F238E27FC236}">
                  <a16:creationId xmlns:a16="http://schemas.microsoft.com/office/drawing/2014/main" id="{79971C18-6EB3-4049-9E0F-E7B0C832F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02413" name="Rectangle 11">
              <a:extLst>
                <a:ext uri="{FF2B5EF4-FFF2-40B4-BE49-F238E27FC236}">
                  <a16:creationId xmlns:a16="http://schemas.microsoft.com/office/drawing/2014/main" id="{17845541-6DA0-4D46-8993-3F7C2CC59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102414" name="Rectangle 12">
              <a:extLst>
                <a:ext uri="{FF2B5EF4-FFF2-40B4-BE49-F238E27FC236}">
                  <a16:creationId xmlns:a16="http://schemas.microsoft.com/office/drawing/2014/main" id="{B9BE5961-BBFD-6847-970E-84EFB3477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-1</a:t>
              </a:r>
            </a:p>
          </p:txBody>
        </p:sp>
        <p:sp>
          <p:nvSpPr>
            <p:cNvPr id="102415" name="Rectangle 13">
              <a:extLst>
                <a:ext uri="{FF2B5EF4-FFF2-40B4-BE49-F238E27FC236}">
                  <a16:creationId xmlns:a16="http://schemas.microsoft.com/office/drawing/2014/main" id="{A445C594-7E0C-684E-AD45-AB33071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  <p:sp>
          <p:nvSpPr>
            <p:cNvPr id="102416" name="Rectangle 14">
              <a:extLst>
                <a:ext uri="{FF2B5EF4-FFF2-40B4-BE49-F238E27FC236}">
                  <a16:creationId xmlns:a16="http://schemas.microsoft.com/office/drawing/2014/main" id="{DF1438C5-AFD7-2945-8383-7EC2AE439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102417" name="Line 15">
              <a:extLst>
                <a:ext uri="{FF2B5EF4-FFF2-40B4-BE49-F238E27FC236}">
                  <a16:creationId xmlns:a16="http://schemas.microsoft.com/office/drawing/2014/main" id="{58B408AB-3983-344E-AA5D-D39B4C038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18" name="Line 16">
              <a:extLst>
                <a:ext uri="{FF2B5EF4-FFF2-40B4-BE49-F238E27FC236}">
                  <a16:creationId xmlns:a16="http://schemas.microsoft.com/office/drawing/2014/main" id="{06C5DA64-0D7D-9842-AB0F-9A1F6CEAC2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19" name="Line 17">
              <a:extLst>
                <a:ext uri="{FF2B5EF4-FFF2-40B4-BE49-F238E27FC236}">
                  <a16:creationId xmlns:a16="http://schemas.microsoft.com/office/drawing/2014/main" id="{7878E2F3-47FC-DB4C-84A6-34A2C8BFE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20" name="Line 18">
              <a:extLst>
                <a:ext uri="{FF2B5EF4-FFF2-40B4-BE49-F238E27FC236}">
                  <a16:creationId xmlns:a16="http://schemas.microsoft.com/office/drawing/2014/main" id="{8AC903AF-3481-DA4A-A484-1FB43D0DF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21" name="Line 19">
              <a:extLst>
                <a:ext uri="{FF2B5EF4-FFF2-40B4-BE49-F238E27FC236}">
                  <a16:creationId xmlns:a16="http://schemas.microsoft.com/office/drawing/2014/main" id="{1A163836-A174-D241-BF8A-09E0FE5C3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22" name="Line 20">
              <a:extLst>
                <a:ext uri="{FF2B5EF4-FFF2-40B4-BE49-F238E27FC236}">
                  <a16:creationId xmlns:a16="http://schemas.microsoft.com/office/drawing/2014/main" id="{6D7B9054-3B6D-3445-9E73-D24D19F03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23" name="Line 21">
              <a:extLst>
                <a:ext uri="{FF2B5EF4-FFF2-40B4-BE49-F238E27FC236}">
                  <a16:creationId xmlns:a16="http://schemas.microsoft.com/office/drawing/2014/main" id="{C4688D4D-1F51-7045-A4A0-8A3FB82DB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2424" name="Line 22">
              <a:extLst>
                <a:ext uri="{FF2B5EF4-FFF2-40B4-BE49-F238E27FC236}">
                  <a16:creationId xmlns:a16="http://schemas.microsoft.com/office/drawing/2014/main" id="{3F817D0D-5309-C04D-965D-4AC22E5099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02404" name="Picture 3">
            <a:extLst>
              <a:ext uri="{FF2B5EF4-FFF2-40B4-BE49-F238E27FC236}">
                <a16:creationId xmlns:a16="http://schemas.microsoft.com/office/drawing/2014/main" id="{6900DCEA-2E98-B945-B8EB-419859BE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5473700" y="2743200"/>
            <a:ext cx="367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3">
            <a:extLst>
              <a:ext uri="{FF2B5EF4-FFF2-40B4-BE49-F238E27FC236}">
                <a16:creationId xmlns:a16="http://schemas.microsoft.com/office/drawing/2014/main" id="{9584B658-F7F3-4C4D-A451-BA676EC9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667000"/>
            <a:ext cx="33528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F885758-B41D-FE49-9A40-E9661CC337D0}"/>
              </a:ext>
            </a:extLst>
          </p:cNvPr>
          <p:cNvSpPr txBox="1"/>
          <p:nvPr/>
        </p:nvSpPr>
        <p:spPr>
          <a:xfrm>
            <a:off x="3352800" y="3581400"/>
            <a:ext cx="6238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+mn-ea"/>
              </a:rPr>
              <a:t>*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228D66-F4E3-964E-898C-F137F38B413C}"/>
              </a:ext>
            </a:extLst>
          </p:cNvPr>
          <p:cNvSpPr txBox="1"/>
          <p:nvPr/>
        </p:nvSpPr>
        <p:spPr>
          <a:xfrm>
            <a:off x="4800600" y="3632200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+mn-ea"/>
              </a:rPr>
              <a:t>=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>
            <a:extLst>
              <a:ext uri="{FF2B5EF4-FFF2-40B4-BE49-F238E27FC236}">
                <a16:creationId xmlns:a16="http://schemas.microsoft.com/office/drawing/2014/main" id="{C176B56F-D11D-D149-A976-64796351E0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Filtering in frequency domain</a:t>
            </a:r>
          </a:p>
        </p:txBody>
      </p:sp>
      <p:pic>
        <p:nvPicPr>
          <p:cNvPr id="103426" name="Picture 2">
            <a:extLst>
              <a:ext uri="{FF2B5EF4-FFF2-40B4-BE49-F238E27FC236}">
                <a16:creationId xmlns:a16="http://schemas.microsoft.com/office/drawing/2014/main" id="{11E6B0CA-0E25-B645-A86D-130C33D6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7543800" y="533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2">
            <a:extLst>
              <a:ext uri="{FF2B5EF4-FFF2-40B4-BE49-F238E27FC236}">
                <a16:creationId xmlns:a16="http://schemas.microsoft.com/office/drawing/2014/main" id="{B16CAD5F-EEB5-4D4A-91DD-29A91AB3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6477000" y="2514600"/>
            <a:ext cx="22860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3">
            <a:extLst>
              <a:ext uri="{FF2B5EF4-FFF2-40B4-BE49-F238E27FC236}">
                <a16:creationId xmlns:a16="http://schemas.microsoft.com/office/drawing/2014/main" id="{50B1D6A0-674D-A845-A719-F47311D5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0" y="4867275"/>
            <a:ext cx="28194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3">
            <a:extLst>
              <a:ext uri="{FF2B5EF4-FFF2-40B4-BE49-F238E27FC236}">
                <a16:creationId xmlns:a16="http://schemas.microsoft.com/office/drawing/2014/main" id="{4B8D2DCD-F91E-B24B-9ED0-D53BFFC49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62222" r="14815" b="8148"/>
          <a:stretch>
            <a:fillRect/>
          </a:stretch>
        </p:blipFill>
        <p:spPr bwMode="auto">
          <a:xfrm>
            <a:off x="4724400" y="4789488"/>
            <a:ext cx="28956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3">
            <a:extLst>
              <a:ext uri="{FF2B5EF4-FFF2-40B4-BE49-F238E27FC236}">
                <a16:creationId xmlns:a16="http://schemas.microsoft.com/office/drawing/2014/main" id="{C38734F0-FD5B-804E-BADB-EAD65EF8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14815" r="9259" b="46667"/>
          <a:stretch>
            <a:fillRect/>
          </a:stretch>
        </p:blipFill>
        <p:spPr bwMode="auto">
          <a:xfrm>
            <a:off x="3505200" y="2362200"/>
            <a:ext cx="24384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3">
            <a:extLst>
              <a:ext uri="{FF2B5EF4-FFF2-40B4-BE49-F238E27FC236}">
                <a16:creationId xmlns:a16="http://schemas.microsoft.com/office/drawing/2014/main" id="{A42F4172-2BEF-314B-8B65-A1830992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286000"/>
            <a:ext cx="28194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7D3B4F19-7D80-4F47-BF13-18E8DC4E4037}"/>
              </a:ext>
            </a:extLst>
          </p:cNvPr>
          <p:cNvSpPr/>
          <p:nvPr/>
        </p:nvSpPr>
        <p:spPr>
          <a:xfrm rot="5400000">
            <a:off x="7429500" y="17907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7CA8C1C-89E2-D74D-803D-FFDFA541B588}"/>
              </a:ext>
            </a:extLst>
          </p:cNvPr>
          <p:cNvSpPr/>
          <p:nvPr/>
        </p:nvSpPr>
        <p:spPr>
          <a:xfrm>
            <a:off x="2895600" y="3200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Multiply 32">
            <a:extLst>
              <a:ext uri="{FF2B5EF4-FFF2-40B4-BE49-F238E27FC236}">
                <a16:creationId xmlns:a16="http://schemas.microsoft.com/office/drawing/2014/main" id="{89EE07AB-78EC-B148-8A16-A768A581430C}"/>
              </a:ext>
            </a:extLst>
          </p:cNvPr>
          <p:cNvSpPr/>
          <p:nvPr/>
        </p:nvSpPr>
        <p:spPr>
          <a:xfrm>
            <a:off x="6019800" y="3048000"/>
            <a:ext cx="3810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F2B672A-691E-524D-BC4D-1C9C39CB148B}"/>
              </a:ext>
            </a:extLst>
          </p:cNvPr>
          <p:cNvSpPr/>
          <p:nvPr/>
        </p:nvSpPr>
        <p:spPr>
          <a:xfrm rot="10800000">
            <a:off x="3276600" y="5791200"/>
            <a:ext cx="914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436" name="TextBox 34">
            <a:extLst>
              <a:ext uri="{FF2B5EF4-FFF2-40B4-BE49-F238E27FC236}">
                <a16:creationId xmlns:a16="http://schemas.microsoft.com/office/drawing/2014/main" id="{FB13EFF8-61E5-3846-9F52-FB53EE65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432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FFT</a:t>
            </a:r>
          </a:p>
        </p:txBody>
      </p:sp>
      <p:sp>
        <p:nvSpPr>
          <p:cNvPr id="103437" name="TextBox 35">
            <a:extLst>
              <a:ext uri="{FF2B5EF4-FFF2-40B4-BE49-F238E27FC236}">
                <a16:creationId xmlns:a16="http://schemas.microsoft.com/office/drawing/2014/main" id="{5F718786-CBF2-6C4F-8F79-18B676EFE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17526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FFT</a:t>
            </a:r>
          </a:p>
        </p:txBody>
      </p:sp>
      <p:sp>
        <p:nvSpPr>
          <p:cNvPr id="103438" name="TextBox 37">
            <a:extLst>
              <a:ext uri="{FF2B5EF4-FFF2-40B4-BE49-F238E27FC236}">
                <a16:creationId xmlns:a16="http://schemas.microsoft.com/office/drawing/2014/main" id="{ABD5AE2E-0EBF-1141-ADC6-FB9F89DAE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334000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Inverse FFT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AB086-0D11-AF41-ACB5-4EA2A193E713}"/>
              </a:ext>
            </a:extLst>
          </p:cNvPr>
          <p:cNvSpPr txBox="1"/>
          <p:nvPr/>
        </p:nvSpPr>
        <p:spPr>
          <a:xfrm rot="5400000">
            <a:off x="5906293" y="3923507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+mn-ea"/>
              </a:rPr>
              <a:t>=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555D0D6E-D66F-8744-813C-74714FC4FC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image filtering</a:t>
            </a:r>
          </a:p>
        </p:txBody>
      </p:sp>
      <p:sp>
        <p:nvSpPr>
          <p:cNvPr id="104450" name="Content Placeholder 2">
            <a:extLst>
              <a:ext uri="{FF2B5EF4-FFF2-40B4-BE49-F238E27FC236}">
                <a16:creationId xmlns:a16="http://schemas.microsoft.com/office/drawing/2014/main" id="{A6A71F38-9168-2F4A-8603-1DC302C2CE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Filtering in spatial domain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Slide filter over image and take dot product at each position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Remember linearity (for linear filters)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Examples</a:t>
            </a:r>
          </a:p>
          <a:p>
            <a:pPr lvl="2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1D: [-1 0 1], [0 0 0 0 0.5 1 1 1 0.5 0 0 0]</a:t>
            </a:r>
          </a:p>
          <a:p>
            <a:pPr lvl="2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1D: [0.25 0.5 0.25], [0 0 0 0 0.5 1 1 1 0.5 0 0 0]</a:t>
            </a:r>
          </a:p>
          <a:p>
            <a:pPr lvl="2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2D: [1 0 0 ; 0 2 0 ; 0 0 1]/4</a:t>
            </a:r>
          </a:p>
          <a:p>
            <a:pPr lvl="1" eaLnBrk="1" hangingPunct="1"/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CE8F15C6-CE45-2C43-A4D5-877DE5DA7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image filtering</a:t>
            </a:r>
          </a:p>
        </p:txBody>
      </p:sp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id="{86B4EA02-D4E2-1F4E-A969-9C0439990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Filtering in frequency domain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Can be faster than filtering in spatial domain (for large filters)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Can help understand effect of filter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Algorithm:</a:t>
            </a:r>
          </a:p>
          <a:p>
            <a:pPr marL="1371600" lvl="2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Convert image and filter to fft (fft2 in matlab)</a:t>
            </a:r>
          </a:p>
          <a:p>
            <a:pPr marL="1371600" lvl="2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Pointwise-multiply ffts</a:t>
            </a:r>
          </a:p>
          <a:p>
            <a:pPr marL="1371600" lvl="2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Convert result to spatial domain with ifft2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>
            <a:extLst>
              <a:ext uri="{FF2B5EF4-FFF2-40B4-BE49-F238E27FC236}">
                <a16:creationId xmlns:a16="http://schemas.microsoft.com/office/drawing/2014/main" id="{400EE476-7DCA-9F48-888B-8A5F86D5F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image filtering</a:t>
            </a:r>
          </a:p>
        </p:txBody>
      </p:sp>
      <p:sp>
        <p:nvSpPr>
          <p:cNvPr id="106498" name="Content Placeholder 2">
            <a:extLst>
              <a:ext uri="{FF2B5EF4-FFF2-40B4-BE49-F238E27FC236}">
                <a16:creationId xmlns:a16="http://schemas.microsoft.com/office/drawing/2014/main" id="{FD48D8D5-CB15-1D43-9376-82C3ABF8D3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latin typeface="Calibri" panose="020F0502020204030204" pitchFamily="34" charset="0"/>
                <a:ea typeface="ＭＳ Ｐゴシック" panose="020B0600070205080204" pitchFamily="34" charset="-128"/>
              </a:rPr>
              <a:t>Linear filters for basic processing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Edge filter (high-pass)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Gaussian filter (low-pass)</a:t>
            </a:r>
          </a:p>
          <a:p>
            <a:pPr lvl="1" eaLnBrk="1" hangingPunct="1"/>
            <a:endParaRPr lang="en-US" altLang="en-US" sz="320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106499" name="Object 3">
            <a:extLst>
              <a:ext uri="{FF2B5EF4-FFF2-40B4-BE49-F238E27FC236}">
                <a16:creationId xmlns:a16="http://schemas.microsoft.com/office/drawing/2014/main" id="{91014F1B-21F5-A843-A26C-673E69CC9E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4648200"/>
          <a:ext cx="13144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5511800" imgH="3873500" progId="">
                  <p:embed/>
                </p:oleObj>
              </mc:Choice>
              <mc:Fallback>
                <p:oleObj name="Photo Editor Photo" r:id="rId2" imgW="5511800" imgH="38735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648200"/>
                        <a:ext cx="13144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00" name="Text Box 6">
            <a:extLst>
              <a:ext uri="{FF2B5EF4-FFF2-40B4-BE49-F238E27FC236}">
                <a16:creationId xmlns:a16="http://schemas.microsoft.com/office/drawing/2014/main" id="{129B8745-C3D9-394F-BD7E-7B8606356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8" y="6550025"/>
            <a:ext cx="1517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FFT of Gaussian</a:t>
            </a:r>
          </a:p>
        </p:txBody>
      </p:sp>
      <p:sp>
        <p:nvSpPr>
          <p:cNvPr id="106501" name="TextBox 19">
            <a:extLst>
              <a:ext uri="{FF2B5EF4-FFF2-40B4-BE49-F238E27FC236}">
                <a16:creationId xmlns:a16="http://schemas.microsoft.com/office/drawing/2014/main" id="{8109EE1D-1CD7-8048-9F27-1F46C0184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001963"/>
            <a:ext cx="768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FFFF"/>
                </a:solidFill>
                <a:latin typeface="Arial" panose="020B0604020202020204" pitchFamily="34" charset="0"/>
              </a:rPr>
              <a:t>[-1 1]</a:t>
            </a:r>
          </a:p>
        </p:txBody>
      </p:sp>
      <p:pic>
        <p:nvPicPr>
          <p:cNvPr id="106502" name="Picture 3">
            <a:extLst>
              <a:ext uri="{FF2B5EF4-FFF2-40B4-BE49-F238E27FC236}">
                <a16:creationId xmlns:a16="http://schemas.microsoft.com/office/drawing/2014/main" id="{8566A5EF-28D7-034C-B8B2-B5593669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3" t="14542" r="38863" b="47655"/>
          <a:stretch>
            <a:fillRect/>
          </a:stretch>
        </p:blipFill>
        <p:spPr bwMode="auto">
          <a:xfrm>
            <a:off x="685800" y="34290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3" name="TextBox 21">
            <a:extLst>
              <a:ext uri="{FF2B5EF4-FFF2-40B4-BE49-F238E27FC236}">
                <a16:creationId xmlns:a16="http://schemas.microsoft.com/office/drawing/2014/main" id="{89E1C327-E9D4-0445-A853-87B43F541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508750"/>
            <a:ext cx="19034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FFT of Gradient Filter</a:t>
            </a:r>
          </a:p>
        </p:txBody>
      </p:sp>
      <p:pic>
        <p:nvPicPr>
          <p:cNvPr id="106504" name="Picture 4">
            <a:extLst>
              <a:ext uri="{FF2B5EF4-FFF2-40B4-BE49-F238E27FC236}">
                <a16:creationId xmlns:a16="http://schemas.microsoft.com/office/drawing/2014/main" id="{9AD7FC50-565A-234E-932C-F6EC0AB1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3" t="14822" r="38849" b="47720"/>
          <a:stretch>
            <a:fillRect/>
          </a:stretch>
        </p:blipFill>
        <p:spPr bwMode="auto">
          <a:xfrm>
            <a:off x="4114800" y="34290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5" name="Text Box 6">
            <a:extLst>
              <a:ext uri="{FF2B5EF4-FFF2-40B4-BE49-F238E27FC236}">
                <a16:creationId xmlns:a16="http://schemas.microsoft.com/office/drawing/2014/main" id="{4F244FB8-4457-6446-B35B-585745D90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350" y="5562600"/>
            <a:ext cx="942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  <a:latin typeface="Arial" panose="020B0604020202020204" pitchFamily="34" charset="0"/>
              </a:rPr>
              <a:t>Gaussian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93A18B7F-F540-6640-B84F-57CE4D25C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image filtering</a:t>
            </a: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C305D1CB-BDA4-B944-B3FB-41E1EB9BD7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Derivative of Gaussian</a:t>
            </a:r>
          </a:p>
        </p:txBody>
      </p:sp>
      <p:pic>
        <p:nvPicPr>
          <p:cNvPr id="107523" name="Picture 2">
            <a:extLst>
              <a:ext uri="{FF2B5EF4-FFF2-40B4-BE49-F238E27FC236}">
                <a16:creationId xmlns:a16="http://schemas.microsoft.com/office/drawing/2014/main" id="{968F159A-AE8C-3C4C-A77A-DED0D082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4" t="4907" r="32370" b="41333"/>
          <a:stretch>
            <a:fillRect/>
          </a:stretch>
        </p:blipFill>
        <p:spPr bwMode="auto">
          <a:xfrm>
            <a:off x="1981200" y="2209800"/>
            <a:ext cx="50641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>
            <a:extLst>
              <a:ext uri="{FF2B5EF4-FFF2-40B4-BE49-F238E27FC236}">
                <a16:creationId xmlns:a16="http://schemas.microsoft.com/office/drawing/2014/main" id="{F1055DC1-B76D-634D-81BC-97526214D1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Review of image filtering</a:t>
            </a:r>
          </a:p>
        </p:txBody>
      </p:sp>
      <p:sp>
        <p:nvSpPr>
          <p:cNvPr id="108546" name="Content Placeholder 2">
            <a:extLst>
              <a:ext uri="{FF2B5EF4-FFF2-40B4-BE49-F238E27FC236}">
                <a16:creationId xmlns:a16="http://schemas.microsoft.com/office/drawing/2014/main" id="{C2E327B1-CF0C-CA49-A1D1-A41712E36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Applications of filters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Template matching (SSD or Normxcorr2)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SSD can be done with linear filters, is sensitive to overall 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Gaussian pyramid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Coarse-to-fine search, multi-scale detection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Laplacian pyramid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Teases apart different frequency bands while keeping spatial information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Can be used for compositing in graphics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Downsampling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Need to sufficiently low-pass before downsampling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altLang="en-US" sz="2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237CBC75-7D74-254F-B0D3-891E99CE6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619C177A-25D0-484A-AA90-D7F40D9A52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Can SSD be implemented with linear filters?</a:t>
            </a:r>
          </a:p>
        </p:txBody>
      </p:sp>
      <p:graphicFrame>
        <p:nvGraphicFramePr>
          <p:cNvPr id="27651" name="Object 381">
            <a:extLst>
              <a:ext uri="{FF2B5EF4-FFF2-40B4-BE49-F238E27FC236}">
                <a16:creationId xmlns:a16="http://schemas.microsoft.com/office/drawing/2014/main" id="{AC854292-550A-3E4C-B3BB-20B550FA7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87500" y="3397250"/>
          <a:ext cx="5465763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22500" imgH="381000" progId="Equation.3">
                  <p:embed/>
                </p:oleObj>
              </mc:Choice>
              <mc:Fallback>
                <p:oleObj name="Equation" r:id="rId3" imgW="2222500" imgH="3810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0" y="3397250"/>
                        <a:ext cx="5465763" cy="9382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EA579FEF-488E-5545-96AA-42F4AEBCDF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C9E80EC0-AC63-5B4E-B946-8C870722A9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4648200" cy="1447800"/>
          </a:xfrm>
        </p:spPr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Method 2: SSD</a:t>
            </a:r>
          </a:p>
          <a:p>
            <a:pPr lvl="1" eaLnBrk="1" hangingPunct="1">
              <a:buFontTx/>
              <a:buNone/>
            </a:pP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8675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2814B082-69E8-FB47-9AB2-9A248B328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7">
            <a:extLst>
              <a:ext uri="{FF2B5EF4-FFF2-40B4-BE49-F238E27FC236}">
                <a16:creationId xmlns:a16="http://schemas.microsoft.com/office/drawing/2014/main" id="{279B96C6-4FF1-6047-BCB7-78FE41942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813" y="6400800"/>
            <a:ext cx="69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4103" name="TextBox 8">
            <a:extLst>
              <a:ext uri="{FF2B5EF4-FFF2-40B4-BE49-F238E27FC236}">
                <a16:creationId xmlns:a16="http://schemas.microsoft.com/office/drawing/2014/main" id="{BFD3C9D3-4C5A-D944-8CBE-2A7AE2C1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369050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1- sqrt(SSD)</a:t>
            </a:r>
          </a:p>
        </p:txBody>
      </p:sp>
      <p:graphicFrame>
        <p:nvGraphicFramePr>
          <p:cNvPr id="28678" name="Object 381">
            <a:extLst>
              <a:ext uri="{FF2B5EF4-FFF2-40B4-BE49-F238E27FC236}">
                <a16:creationId xmlns:a16="http://schemas.microsoft.com/office/drawing/2014/main" id="{A7361FCA-6B97-5E42-9430-0361653776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175" y="2065338"/>
          <a:ext cx="574675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3835300" imgH="8191500" progId="Equation.3">
                  <p:embed/>
                </p:oleObj>
              </mc:Choice>
              <mc:Fallback>
                <p:oleObj name="Equation" r:id="rId4" imgW="538353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2065338"/>
                        <a:ext cx="5746750" cy="87471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15">
            <a:extLst>
              <a:ext uri="{FF2B5EF4-FFF2-40B4-BE49-F238E27FC236}">
                <a16:creationId xmlns:a16="http://schemas.microsoft.com/office/drawing/2014/main" id="{D1D838DC-496D-BF42-8668-901651DDE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327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What’s the potential downside of SSD?</a:t>
            </a:r>
          </a:p>
        </p:txBody>
      </p:sp>
      <p:pic>
        <p:nvPicPr>
          <p:cNvPr id="28680" name="Picture 3" descr="C:\Users\Hoiem\Documents\Classes\Computational Photography - Fall 2010\lectures\figs\filters\einstein_shades.png">
            <a:extLst>
              <a:ext uri="{FF2B5EF4-FFF2-40B4-BE49-F238E27FC236}">
                <a16:creationId xmlns:a16="http://schemas.microsoft.com/office/drawing/2014/main" id="{249A3600-1CA4-8846-91F0-700391C2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79725"/>
            <a:ext cx="274320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:\Users\Hoiem\Documents\Classes\Computational Photography - Fall 2010\lectures\figs\filters\einstein_shades_ssd.png">
            <a:extLst>
              <a:ext uri="{FF2B5EF4-FFF2-40B4-BE49-F238E27FC236}">
                <a16:creationId xmlns:a16="http://schemas.microsoft.com/office/drawing/2014/main" id="{FE669168-11E0-9646-9E47-9CAE261B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95600"/>
            <a:ext cx="27368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F67E27-C816-F54E-A138-1DEB157C2E51}"/>
              </a:ext>
            </a:extLst>
          </p:cNvPr>
          <p:cNvSpPr/>
          <p:nvPr/>
        </p:nvSpPr>
        <p:spPr>
          <a:xfrm>
            <a:off x="4492625" y="161584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SSD sensitive to average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F1D38A58-A4A6-0F40-AA38-9A0AF94E1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  <a:ea typeface="ＭＳ Ｐゴシック" panose="020B0600070205080204" pitchFamily="34" charset="-128"/>
              </a:rPr>
              <a:t>Matching with filters</a:t>
            </a:r>
          </a:p>
        </p:txBody>
      </p:sp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CEE1305E-288A-DA49-8B3F-EBF68D31E9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8153400" cy="1752600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Goal: find       in image</a:t>
            </a:r>
          </a:p>
          <a:p>
            <a:pPr eaLnBrk="1" hangingPunct="1"/>
            <a:r>
              <a:rPr lang="en-US" altLang="en-US" sz="28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Method 3: Normalized cross-correlation</a:t>
            </a:r>
          </a:p>
          <a:p>
            <a:pPr eaLnBrk="1" hangingPunct="1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0723" name="Picture 1" descr="C:\Documents and Settings\Derek Hoiem\My Documents\Classes\Spring10 - Computer Vision\figs\eyefil.png">
            <a:extLst>
              <a:ext uri="{FF2B5EF4-FFF2-40B4-BE49-F238E27FC236}">
                <a16:creationId xmlns:a16="http://schemas.microsoft.com/office/drawing/2014/main" id="{1ADD2CEF-D368-2743-AE05-C364F180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954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24" name="Object 381">
            <a:extLst>
              <a:ext uri="{FF2B5EF4-FFF2-40B4-BE49-F238E27FC236}">
                <a16:creationId xmlns:a16="http://schemas.microsoft.com/office/drawing/2014/main" id="{941573F9-A7E4-B943-8391-84080CCD33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288" y="3081338"/>
          <a:ext cx="748982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251200" imgH="889000" progId="Equation.3">
                  <p:embed/>
                </p:oleObj>
              </mc:Choice>
              <mc:Fallback>
                <p:oleObj name="Equation" r:id="rId4" imgW="3251200" imgH="8890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3081338"/>
                        <a:ext cx="7489825" cy="20478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TextBox 14">
            <a:extLst>
              <a:ext uri="{FF2B5EF4-FFF2-40B4-BE49-F238E27FC236}">
                <a16:creationId xmlns:a16="http://schemas.microsoft.com/office/drawing/2014/main" id="{ADDB5662-E109-1647-979D-60DF85D40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5867400"/>
            <a:ext cx="5703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Matlab: </a:t>
            </a:r>
            <a:r>
              <a:rPr lang="en-US" altLang="en-US" sz="2400">
                <a:latin typeface="Courier New" panose="02070309020205020404" pitchFamily="49" charset="0"/>
              </a:rPr>
              <a:t>normxcorr2(template, im)</a:t>
            </a:r>
          </a:p>
        </p:txBody>
      </p:sp>
      <p:sp>
        <p:nvSpPr>
          <p:cNvPr id="30726" name="TextBox 15">
            <a:extLst>
              <a:ext uri="{FF2B5EF4-FFF2-40B4-BE49-F238E27FC236}">
                <a16:creationId xmlns:a16="http://schemas.microsoft.com/office/drawing/2014/main" id="{BBC434DF-D43F-3D47-8370-B81EAEF2B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514600"/>
            <a:ext cx="208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mean image patch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6D9AB3-5BFC-5C46-A3FA-79DB5C71F0F6}"/>
              </a:ext>
            </a:extLst>
          </p:cNvPr>
          <p:cNvCxnSpPr/>
          <p:nvPr/>
        </p:nvCxnSpPr>
        <p:spPr>
          <a:xfrm rot="5400000">
            <a:off x="7239001" y="3046412"/>
            <a:ext cx="4572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8" name="TextBox 18">
            <a:extLst>
              <a:ext uri="{FF2B5EF4-FFF2-40B4-BE49-F238E27FC236}">
                <a16:creationId xmlns:a16="http://schemas.microsoft.com/office/drawing/2014/main" id="{513344BA-8A57-9A4D-A892-5E70E3A7A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8" y="2449513"/>
            <a:ext cx="1711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mean template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2AD420-3D0D-FC48-965A-82537C8C33AB}"/>
              </a:ext>
            </a:extLst>
          </p:cNvPr>
          <p:cNvCxnSpPr/>
          <p:nvPr/>
        </p:nvCxnSpPr>
        <p:spPr>
          <a:xfrm rot="5400000">
            <a:off x="4267201" y="3048000"/>
            <a:ext cx="4572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0" name="TextBox 1">
            <a:extLst>
              <a:ext uri="{FF2B5EF4-FFF2-40B4-BE49-F238E27FC236}">
                <a16:creationId xmlns:a16="http://schemas.microsoft.com/office/drawing/2014/main" id="{C82A5198-2DD9-694D-99B3-620E33108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2988" y="5464175"/>
            <a:ext cx="4057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Dot product of two normalized vectors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052EBF-EDDA-F04E-93DD-F8AC7AB3AA8E}"/>
              </a:ext>
            </a:extLst>
          </p:cNvPr>
          <p:cNvSpPr/>
          <p:nvPr/>
        </p:nvSpPr>
        <p:spPr>
          <a:xfrm>
            <a:off x="900749" y="216163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Invariant to mean and scale of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h_\sigma(u,v) = \frac{1}{2 \pi \sigma^2} e^{-\frac{u^2+v^2}{2\sigma^2}}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\frac{\partial}{\partial x} h_\sigma(u,v)&#13;&#10;\]&#13;&#10;\end{document}&#13;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\nabla^2 h_\sigma (u,v)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\[&#13;&#10;\nabla^2 &#13;&#10;\]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3;&#10;\begin{document}&#13;&#10;$\nabla^2 f = \frac{\partial^2 f}{\partial x^2} + \frac{\partial^2 f}{\partial y^2}$&#13;&#10;\end{document}&#13;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lectur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osmosBQ-Light"/>
        <a:ea typeface=""/>
        <a:cs typeface=""/>
      </a:majorFont>
      <a:minorFont>
        <a:latin typeface="CosmosBQ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lecture.thmx</Template>
  <TotalTime>27774</TotalTime>
  <Words>2264</Words>
  <Application>Microsoft Macintosh PowerPoint</Application>
  <PresentationFormat>On-screen Show (4:3)</PresentationFormat>
  <Paragraphs>995</Paragraphs>
  <Slides>67</Slides>
  <Notes>25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CosmosBQ-Light</vt:lpstr>
      <vt:lpstr>Arial</vt:lpstr>
      <vt:lpstr>Calibri</vt:lpstr>
      <vt:lpstr>Comic Sans MS</vt:lpstr>
      <vt:lpstr>Courier New</vt:lpstr>
      <vt:lpstr>Futura Bk BT</vt:lpstr>
      <vt:lpstr>Times New Roman</vt:lpstr>
      <vt:lpstr>lecture</vt:lpstr>
      <vt:lpstr>Equation</vt:lpstr>
      <vt:lpstr>Photo Editor Photo</vt:lpstr>
      <vt:lpstr>Bitmap Image</vt:lpstr>
      <vt:lpstr>CSE 185  Introduction to Computer Vision</vt:lpstr>
      <vt:lpstr>Image filtering</vt:lpstr>
      <vt:lpstr>Template matching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Matching with filters</vt:lpstr>
      <vt:lpstr>What is the best method to use?</vt:lpstr>
      <vt:lpstr>How to find larger or smaller eyes?</vt:lpstr>
      <vt:lpstr>Review of sampling</vt:lpstr>
      <vt:lpstr>Gaussian pyramid</vt:lpstr>
      <vt:lpstr>Template matching with image pyramids</vt:lpstr>
      <vt:lpstr>Coarse-to-fine image registration</vt:lpstr>
      <vt:lpstr>2D edge detection filters</vt:lpstr>
      <vt:lpstr>Laplacian filter</vt:lpstr>
      <vt:lpstr>Gaussian/Laplacian pyramid</vt:lpstr>
      <vt:lpstr>Laplacian pyramid</vt:lpstr>
      <vt:lpstr>Visual representation</vt:lpstr>
      <vt:lpstr>Perception</vt:lpstr>
      <vt:lpstr>Hybrid Image</vt:lpstr>
      <vt:lpstr>Hybrid Image in Laplacian pyramid</vt:lpstr>
      <vt:lpstr>Image representation</vt:lpstr>
      <vt:lpstr>Main uses of image pyramids</vt:lpstr>
      <vt:lpstr>Application: Representing texture</vt:lpstr>
      <vt:lpstr>Texture and material</vt:lpstr>
      <vt:lpstr>PowerPoint Presentation</vt:lpstr>
      <vt:lpstr>PowerPoint Presentation</vt:lpstr>
      <vt:lpstr>Texture and orientation</vt:lpstr>
      <vt:lpstr>PowerPoint Presentation</vt:lpstr>
      <vt:lpstr>PowerPoint Presentation</vt:lpstr>
      <vt:lpstr>Texture and scale</vt:lpstr>
      <vt:lpstr>What is texture?</vt:lpstr>
      <vt:lpstr>How can we represent texture?</vt:lpstr>
      <vt:lpstr>Overcomplete representation</vt:lpstr>
      <vt:lpstr>Filter banks</vt:lpstr>
      <vt:lpstr>How can we represent texture?</vt:lpstr>
      <vt:lpstr>Match the texture to the response?</vt:lpstr>
      <vt:lpstr>Representing texture by mean abs response</vt:lpstr>
      <vt:lpstr>Representing texture</vt:lpstr>
      <vt:lpstr>Compression</vt:lpstr>
      <vt:lpstr>Lossy image compression (JPEG)</vt:lpstr>
      <vt:lpstr>Using DCT in JPEG   </vt:lpstr>
      <vt:lpstr>Image compression using DCT</vt:lpstr>
      <vt:lpstr>JPEG compression summary</vt:lpstr>
      <vt:lpstr>Lossless compression (PNG)</vt:lpstr>
      <vt:lpstr>Denoising</vt:lpstr>
      <vt:lpstr>Reducing Gaussian noise</vt:lpstr>
      <vt:lpstr>Reducing salt-and-pepper noise by Gaussian smoothing</vt:lpstr>
      <vt:lpstr>Alternative idea: Median filtering</vt:lpstr>
      <vt:lpstr>Median filter</vt:lpstr>
      <vt:lpstr>Median filter</vt:lpstr>
      <vt:lpstr>Median vs. Gaussian filtering</vt:lpstr>
      <vt:lpstr>Other non-linear filters</vt:lpstr>
      <vt:lpstr>PowerPoint Presentation</vt:lpstr>
      <vt:lpstr>PowerPoint Presentation</vt:lpstr>
      <vt:lpstr>PowerPoint Presentation</vt:lpstr>
      <vt:lpstr>Filtering in spatial domain</vt:lpstr>
      <vt:lpstr>Filtering in frequency domain</vt:lpstr>
      <vt:lpstr>Review of image filtering</vt:lpstr>
      <vt:lpstr>Review of image filtering</vt:lpstr>
      <vt:lpstr>Review of image filtering</vt:lpstr>
      <vt:lpstr>Review of image filtering</vt:lpstr>
      <vt:lpstr>Review of image 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Derek Hoiem</dc:creator>
  <cp:lastModifiedBy>Ming-Hsuan Yang</cp:lastModifiedBy>
  <cp:revision>95</cp:revision>
  <dcterms:created xsi:type="dcterms:W3CDTF">2010-08-30T03:58:01Z</dcterms:created>
  <dcterms:modified xsi:type="dcterms:W3CDTF">2023-02-13T16:48:53Z</dcterms:modified>
</cp:coreProperties>
</file>